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5"/>
  </p:notesMasterIdLst>
  <p:handoutMasterIdLst>
    <p:handoutMasterId r:id="rId66"/>
  </p:handoutMasterIdLst>
  <p:sldIdLst>
    <p:sldId id="854" r:id="rId5"/>
    <p:sldId id="1267" r:id="rId6"/>
    <p:sldId id="2144867336" r:id="rId7"/>
    <p:sldId id="2144867325" r:id="rId8"/>
    <p:sldId id="2144867327" r:id="rId9"/>
    <p:sldId id="2144867338" r:id="rId10"/>
    <p:sldId id="2144867339" r:id="rId11"/>
    <p:sldId id="2144867340" r:id="rId12"/>
    <p:sldId id="2144867328" r:id="rId13"/>
    <p:sldId id="2144867329" r:id="rId14"/>
    <p:sldId id="965" r:id="rId15"/>
    <p:sldId id="2144867334" r:id="rId16"/>
    <p:sldId id="2144867335" r:id="rId17"/>
    <p:sldId id="886" r:id="rId18"/>
    <p:sldId id="2144867341" r:id="rId19"/>
    <p:sldId id="2144867342" r:id="rId20"/>
    <p:sldId id="2144867344" r:id="rId21"/>
    <p:sldId id="2144867330" r:id="rId22"/>
    <p:sldId id="1044" r:id="rId23"/>
    <p:sldId id="2144867331" r:id="rId24"/>
    <p:sldId id="2144867332" r:id="rId25"/>
    <p:sldId id="2144867345" r:id="rId26"/>
    <p:sldId id="2144867322" r:id="rId27"/>
    <p:sldId id="771" r:id="rId28"/>
    <p:sldId id="2144867323" r:id="rId29"/>
    <p:sldId id="2144867346" r:id="rId30"/>
    <p:sldId id="2144867347" r:id="rId31"/>
    <p:sldId id="2144867348" r:id="rId32"/>
    <p:sldId id="2144867349" r:id="rId33"/>
    <p:sldId id="2144867351" r:id="rId34"/>
    <p:sldId id="953" r:id="rId35"/>
    <p:sldId id="1209" r:id="rId36"/>
    <p:sldId id="657" r:id="rId37"/>
    <p:sldId id="658" r:id="rId38"/>
    <p:sldId id="1169" r:id="rId39"/>
    <p:sldId id="659" r:id="rId40"/>
    <p:sldId id="1212" r:id="rId41"/>
    <p:sldId id="1213" r:id="rId42"/>
    <p:sldId id="678" r:id="rId43"/>
    <p:sldId id="587" r:id="rId44"/>
    <p:sldId id="590" r:id="rId45"/>
    <p:sldId id="1253" r:id="rId46"/>
    <p:sldId id="591" r:id="rId47"/>
    <p:sldId id="1252" r:id="rId48"/>
    <p:sldId id="1244" r:id="rId49"/>
    <p:sldId id="1243" r:id="rId50"/>
    <p:sldId id="1246" r:id="rId51"/>
    <p:sldId id="798" r:id="rId52"/>
    <p:sldId id="799" r:id="rId53"/>
    <p:sldId id="800" r:id="rId54"/>
    <p:sldId id="801" r:id="rId55"/>
    <p:sldId id="802" r:id="rId56"/>
    <p:sldId id="2144867352" r:id="rId57"/>
    <p:sldId id="2144867353" r:id="rId58"/>
    <p:sldId id="2144867354" r:id="rId59"/>
    <p:sldId id="2144867355" r:id="rId60"/>
    <p:sldId id="661" r:id="rId61"/>
    <p:sldId id="2144867356" r:id="rId62"/>
    <p:sldId id="807" r:id="rId63"/>
    <p:sldId id="2144867357" r:id="rId6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44"/>
    <p:restoredTop sz="97185"/>
  </p:normalViewPr>
  <p:slideViewPr>
    <p:cSldViewPr snapToObjects="1">
      <p:cViewPr varScale="1">
        <p:scale>
          <a:sx n="209" d="100"/>
          <a:sy n="209" d="100"/>
        </p:scale>
        <p:origin x="376" y="12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0"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5"/>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3"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11/16/23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11/16/23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9987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23933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86753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4192793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036117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1624312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a:t>
            </a:fld>
            <a:endParaRPr lang="en-US" altLang="en-US"/>
          </a:p>
        </p:txBody>
      </p:sp>
    </p:spTree>
    <p:extLst>
      <p:ext uri="{BB962C8B-B14F-4D97-AF65-F5344CB8AC3E}">
        <p14:creationId xmlns:p14="http://schemas.microsoft.com/office/powerpoint/2010/main" val="613732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255353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29</a:t>
            </a:fld>
            <a:endParaRPr lang="en-US" altLang="en-US"/>
          </a:p>
        </p:txBody>
      </p:sp>
    </p:spTree>
    <p:extLst>
      <p:ext uri="{BB962C8B-B14F-4D97-AF65-F5344CB8AC3E}">
        <p14:creationId xmlns:p14="http://schemas.microsoft.com/office/powerpoint/2010/main" val="1044858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343892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915400" cy="4038600"/>
          </a:xfrm>
          <a:prstGeom prst="rect">
            <a:avLst/>
          </a:prstGeom>
        </p:spPr>
        <p:txBody>
          <a:bodyPr/>
          <a:lstStyle>
            <a:lvl1pPr>
              <a:spcBef>
                <a:spcPts val="0"/>
              </a:spcBef>
              <a:defRPr sz="2000"/>
            </a:lvl1pPr>
            <a:lvl2pPr>
              <a:spcBef>
                <a:spcPts val="0"/>
              </a:spcBef>
              <a:defRPr sz="1800"/>
            </a:lvl2pPr>
            <a:lvl3pPr>
              <a:spcBef>
                <a:spcPts val="0"/>
              </a:spcBef>
              <a:defRPr sz="1600"/>
            </a:lvl3pPr>
            <a:lvl4pPr>
              <a:spcBef>
                <a:spcPts val="0"/>
              </a:spcBef>
              <a:defRPr sz="1400"/>
            </a:lvl4pPr>
            <a:lvl5pPr>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EE574-F5AE-EC41-9C81-EF009312606D}"/>
              </a:ext>
            </a:extLst>
          </p:cNvPr>
          <p:cNvSpPr>
            <a:spLocks noGrp="1"/>
          </p:cNvSpPr>
          <p:nvPr>
            <p:ph type="body" sz="quarter" idx="10"/>
          </p:nvPr>
        </p:nvSpPr>
        <p:spPr>
          <a:xfrm>
            <a:off x="152400" y="0"/>
            <a:ext cx="8763000" cy="381000"/>
          </a:xfrm>
          <a:prstGeom prst="rect">
            <a:avLst/>
          </a:prstGeom>
        </p:spPr>
        <p:txBody>
          <a:bodyPr tIns="0"/>
          <a:lstStyle>
            <a:lvl1pPr marL="0" indent="0">
              <a:spcBef>
                <a:spcPts val="0"/>
              </a:spcBef>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01994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11/16/23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965494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11/16/23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11/16/23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11/16/23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11/16/23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583721903"/>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567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 id="2147493588" r:id="rId9"/>
    <p:sldLayoutId id="2147493589" r:id="rId10"/>
    <p:sldLayoutId id="2147493590"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docs.aws.amazon.com/elasticbeanstalk/latest/dg/environments-cfg-softwaresettings.html" TargetMode="External"/><Relationship Id="rId2" Type="http://schemas.openxmlformats.org/officeDocument/2006/relationships/hyperlink" Target="https://docs.aws.amazon.com/cloud9/latest/user-guide/env-vars.html"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cloud.google.com/functions/docs/configuring/env-va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donald-f-ferguson/E6156-Public-Examples/tree/master/simple_pattern_examples"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Factory_method_pattern"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amunda.com/bpmn/"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Software_transactional_memory"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Serializability#cite_note-Herlihy1993-3"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al_memory" TargetMode="External"/><Relationship Id="rId11" Type="http://schemas.openxmlformats.org/officeDocument/2006/relationships/hyperlink" Target="https://en.wikipedia.org/wiki/Isolation_(computer_science)" TargetMode="External"/><Relationship Id="rId5" Type="http://schemas.openxmlformats.org/officeDocument/2006/relationships/hyperlink" Target="https://en.wikipedia.org/wiki/Database_transaction" TargetMode="External"/><Relationship Id="rId10" Type="http://schemas.openxmlformats.org/officeDocument/2006/relationships/hyperlink" Target="https://en.wikipedia.org/wiki/Schedule_(computer_science)" TargetMode="External"/><Relationship Id="rId4" Type="http://schemas.openxmlformats.org/officeDocument/2006/relationships/hyperlink" Target="https://en.wikipedia.org/wiki/Transaction_processing" TargetMode="External"/><Relationship Id="rId9" Type="http://schemas.openxmlformats.org/officeDocument/2006/relationships/hyperlink" Target="https://en.wikipedia.org/wiki/Distributed_comput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10: DynamoDB, Design Patterns, </a:t>
            </a:r>
            <a:br>
              <a:rPr lang="en-US" altLang="en-US" sz="3200" i="1" dirty="0">
                <a:solidFill>
                  <a:srgbClr val="FF0000"/>
                </a:solidFill>
              </a:rPr>
            </a:br>
            <a:r>
              <a:rPr lang="en-US" altLang="en-US" sz="3200" i="1" dirty="0">
                <a:solidFill>
                  <a:srgbClr val="FF0000"/>
                </a:solidFill>
              </a:rPr>
              <a:t>Composition, </a:t>
            </a:r>
            <a:r>
              <a:rPr lang="en-US" altLang="en-US" sz="3200" i="1" dirty="0" err="1">
                <a:solidFill>
                  <a:srgbClr val="FF0000"/>
                </a:solidFill>
              </a:rPr>
              <a:t>Asynch</a:t>
            </a:r>
            <a:r>
              <a:rPr lang="en-US" altLang="en-US" sz="3200" i="1" dirty="0">
                <a:solidFill>
                  <a:srgbClr val="FF0000"/>
                </a:solidFill>
              </a:rPr>
              <a:t>, Step Functions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432E4-FEF8-C706-732C-B8C3DA80B0BA}"/>
              </a:ext>
            </a:extLst>
          </p:cNvPr>
          <p:cNvSpPr>
            <a:spLocks noGrp="1"/>
          </p:cNvSpPr>
          <p:nvPr>
            <p:ph type="title"/>
          </p:nvPr>
        </p:nvSpPr>
        <p:spPr/>
        <p:txBody>
          <a:bodyPr/>
          <a:lstStyle/>
          <a:p>
            <a:r>
              <a:rPr lang="en-US" dirty="0"/>
              <a:t>Microservice Patterns (One Perspective)</a:t>
            </a:r>
          </a:p>
        </p:txBody>
      </p:sp>
      <p:pic>
        <p:nvPicPr>
          <p:cNvPr id="1026" name="Picture 2">
            <a:extLst>
              <a:ext uri="{FF2B5EF4-FFF2-40B4-BE49-F238E27FC236}">
                <a16:creationId xmlns:a16="http://schemas.microsoft.com/office/drawing/2014/main" id="{8E51DFE3-56BF-3EAD-66A8-B80AD0081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51089"/>
            <a:ext cx="6286500" cy="404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594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1537958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40A5096-07A8-9A84-6C18-2B3A5726F86E}"/>
              </a:ext>
            </a:extLst>
          </p:cNvPr>
          <p:cNvSpPr>
            <a:spLocks noGrp="1"/>
          </p:cNvSpPr>
          <p:nvPr>
            <p:ph idx="1"/>
          </p:nvPr>
        </p:nvSpPr>
        <p:spPr>
          <a:xfrm>
            <a:off x="152400" y="590550"/>
            <a:ext cx="4495800" cy="4038600"/>
          </a:xfrm>
        </p:spPr>
        <p:txBody>
          <a:bodyPr/>
          <a:lstStyle/>
          <a:p>
            <a:pPr marL="0" indent="0">
              <a:buNone/>
            </a:pPr>
            <a:r>
              <a:rPr lang="en-US" dirty="0"/>
              <a:t>Some patterns that I regularly</a:t>
            </a:r>
          </a:p>
          <a:p>
            <a:r>
              <a:rPr lang="en-US" dirty="0"/>
              <a:t>Strangler</a:t>
            </a:r>
          </a:p>
          <a:p>
            <a:r>
              <a:rPr lang="en-US" dirty="0"/>
              <a:t>Sidecar</a:t>
            </a:r>
          </a:p>
          <a:p>
            <a:r>
              <a:rPr lang="en-US" dirty="0"/>
              <a:t>Aggregator</a:t>
            </a:r>
          </a:p>
          <a:p>
            <a:r>
              <a:rPr lang="en-US" dirty="0"/>
              <a:t>Database per Service</a:t>
            </a:r>
          </a:p>
          <a:p>
            <a:r>
              <a:rPr lang="en-US" dirty="0"/>
              <a:t>CQRS</a:t>
            </a:r>
          </a:p>
          <a:p>
            <a:r>
              <a:rPr lang="en-US" dirty="0"/>
              <a:t>Saga</a:t>
            </a:r>
          </a:p>
          <a:p>
            <a:r>
              <a:rPr lang="en-US" dirty="0"/>
              <a:t>External Configuration</a:t>
            </a:r>
          </a:p>
          <a:p>
            <a:r>
              <a:rPr lang="en-US" dirty="0"/>
              <a:t>… …</a:t>
            </a:r>
          </a:p>
        </p:txBody>
      </p:sp>
      <p:sp>
        <p:nvSpPr>
          <p:cNvPr id="4" name="Title 2">
            <a:extLst>
              <a:ext uri="{FF2B5EF4-FFF2-40B4-BE49-F238E27FC236}">
                <a16:creationId xmlns:a16="http://schemas.microsoft.com/office/drawing/2014/main" id="{5257BD67-0886-9650-671D-7116CDAAAB6B}"/>
              </a:ext>
            </a:extLst>
          </p:cNvPr>
          <p:cNvSpPr>
            <a:spLocks noGrp="1"/>
          </p:cNvSpPr>
          <p:nvPr>
            <p:ph type="title"/>
          </p:nvPr>
        </p:nvSpPr>
        <p:spPr/>
        <p:txBody>
          <a:bodyPr/>
          <a:lstStyle/>
          <a:p>
            <a:r>
              <a:rPr lang="en-US" dirty="0"/>
              <a:t>Microservice Pattern Language (One Perspective)</a:t>
            </a:r>
          </a:p>
        </p:txBody>
      </p:sp>
      <p:pic>
        <p:nvPicPr>
          <p:cNvPr id="4098" name="Picture 2">
            <a:extLst>
              <a:ext uri="{FF2B5EF4-FFF2-40B4-BE49-F238E27FC236}">
                <a16:creationId xmlns:a16="http://schemas.microsoft.com/office/drawing/2014/main" id="{49CC132B-D398-4732-AB7D-289340F46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136" y="564819"/>
            <a:ext cx="4027488" cy="401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261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
        <p:nvSpPr>
          <p:cNvPr id="2" name="Rectangle 1">
            <a:extLst>
              <a:ext uri="{FF2B5EF4-FFF2-40B4-BE49-F238E27FC236}">
                <a16:creationId xmlns:a16="http://schemas.microsoft.com/office/drawing/2014/main" id="{2D481D85-EE3C-CA87-2F70-0BDFF5E12F6A}"/>
              </a:ext>
            </a:extLst>
          </p:cNvPr>
          <p:cNvSpPr/>
          <p:nvPr/>
        </p:nvSpPr>
        <p:spPr>
          <a:xfrm>
            <a:off x="0" y="438150"/>
            <a:ext cx="9144000" cy="424815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Composition Continued</a:t>
            </a:r>
            <a:br>
              <a:rPr lang="en-US" sz="4400" dirty="0">
                <a:solidFill>
                  <a:schemeClr val="tx1"/>
                </a:solidFill>
              </a:rPr>
            </a:br>
            <a:r>
              <a:rPr lang="en-US" sz="4400" dirty="0">
                <a:solidFill>
                  <a:schemeClr val="tx1"/>
                </a:solidFill>
              </a:rPr>
              <a:t>(Structure)</a:t>
            </a:r>
          </a:p>
        </p:txBody>
      </p:sp>
    </p:spTree>
    <p:extLst>
      <p:ext uri="{BB962C8B-B14F-4D97-AF65-F5344CB8AC3E}">
        <p14:creationId xmlns:p14="http://schemas.microsoft.com/office/powerpoint/2010/main" val="45678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ectangle 1">
            <a:extLst>
              <a:ext uri="{FF2B5EF4-FFF2-40B4-BE49-F238E27FC236}">
                <a16:creationId xmlns:a16="http://schemas.microsoft.com/office/drawing/2014/main" id="{D648FFF2-9569-B00D-4275-A80E20362137}"/>
              </a:ext>
            </a:extLst>
          </p:cNvPr>
          <p:cNvSpPr/>
          <p:nvPr/>
        </p:nvSpPr>
        <p:spPr>
          <a:xfrm>
            <a:off x="838200" y="1885950"/>
            <a:ext cx="3124200" cy="1371600"/>
          </a:xfrm>
          <a:prstGeom prst="rect">
            <a:avLst/>
          </a:prstGeom>
          <a:solidFill>
            <a:srgbClr val="FFFF00">
              <a:alpha val="25000"/>
            </a:srgbClr>
          </a:solid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63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3BD26-A856-0A47-9C56-F3152D5BCD86}"/>
              </a:ext>
            </a:extLst>
          </p:cNvPr>
          <p:cNvSpPr>
            <a:spLocks noGrp="1"/>
          </p:cNvSpPr>
          <p:nvPr>
            <p:ph idx="1"/>
          </p:nvPr>
        </p:nvSpPr>
        <p:spPr>
          <a:xfrm>
            <a:off x="5486400" y="552450"/>
            <a:ext cx="3505200" cy="4038600"/>
          </a:xfrm>
        </p:spPr>
        <p:txBody>
          <a:bodyPr/>
          <a:lstStyle/>
          <a:p>
            <a:r>
              <a:rPr lang="en-US" sz="1600" dirty="0"/>
              <a:t>Most application frameworks have a dependency declaration concept.</a:t>
            </a:r>
          </a:p>
          <a:p>
            <a:r>
              <a:rPr lang="en-US" sz="1600" dirty="0"/>
              <a:t>I have been showing examples with:</a:t>
            </a:r>
          </a:p>
          <a:p>
            <a:pPr lvl="1"/>
            <a:r>
              <a:rPr lang="en-US" sz="1400" dirty="0"/>
              <a:t>Python import</a:t>
            </a:r>
          </a:p>
          <a:p>
            <a:pPr lvl="1"/>
            <a:r>
              <a:rPr lang="en-US" sz="1400" dirty="0" err="1"/>
              <a:t>requirements.txt</a:t>
            </a:r>
            <a:endParaRPr lang="en-US" sz="1400" dirty="0"/>
          </a:p>
          <a:p>
            <a:pPr lvl="1"/>
            <a:r>
              <a:rPr lang="en-US" sz="1400" dirty="0"/>
              <a:t>etc.</a:t>
            </a:r>
          </a:p>
          <a:p>
            <a:r>
              <a:rPr lang="en-US" sz="1600" dirty="0"/>
              <a:t>My examples also show encapsulating libraries and APIs with Python classes.</a:t>
            </a:r>
          </a:p>
          <a:p>
            <a:r>
              <a:rPr lang="en-US" sz="1600" dirty="0"/>
              <a:t>II. Dependencies handles “the code,” but we still need to handle the instance. There is a difference between, e.g. </a:t>
            </a:r>
          </a:p>
          <a:p>
            <a:pPr lvl="1"/>
            <a:r>
              <a:rPr lang="en-US" sz="1400" dirty="0" err="1"/>
              <a:t>pymysql</a:t>
            </a:r>
            <a:endParaRPr lang="en-US" sz="1400" dirty="0"/>
          </a:p>
          <a:p>
            <a:pPr lvl="1"/>
            <a:r>
              <a:rPr lang="en-US" sz="1400" dirty="0"/>
              <a:t>A specific connection.</a:t>
            </a:r>
          </a:p>
        </p:txBody>
      </p:sp>
      <p:sp>
        <p:nvSpPr>
          <p:cNvPr id="3" name="Title 2">
            <a:extLst>
              <a:ext uri="{FF2B5EF4-FFF2-40B4-BE49-F238E27FC236}">
                <a16:creationId xmlns:a16="http://schemas.microsoft.com/office/drawing/2014/main" id="{46293210-CBDA-4E78-60BA-780121B7A749}"/>
              </a:ext>
            </a:extLst>
          </p:cNvPr>
          <p:cNvSpPr>
            <a:spLocks noGrp="1"/>
          </p:cNvSpPr>
          <p:nvPr>
            <p:ph type="title"/>
          </p:nvPr>
        </p:nvSpPr>
        <p:spPr/>
        <p:txBody>
          <a:bodyPr/>
          <a:lstStyle/>
          <a:p>
            <a:r>
              <a:rPr lang="en-US" dirty="0"/>
              <a:t>Dependencies</a:t>
            </a:r>
          </a:p>
        </p:txBody>
      </p:sp>
      <p:pic>
        <p:nvPicPr>
          <p:cNvPr id="4" name="Picture 3">
            <a:extLst>
              <a:ext uri="{FF2B5EF4-FFF2-40B4-BE49-F238E27FC236}">
                <a16:creationId xmlns:a16="http://schemas.microsoft.com/office/drawing/2014/main" id="{82830A5C-40A0-B355-CFF1-485902842253}"/>
              </a:ext>
            </a:extLst>
          </p:cNvPr>
          <p:cNvPicPr>
            <a:picLocks noChangeAspect="1"/>
          </p:cNvPicPr>
          <p:nvPr/>
        </p:nvPicPr>
        <p:blipFill>
          <a:blip r:embed="rId2"/>
          <a:stretch>
            <a:fillRect/>
          </a:stretch>
        </p:blipFill>
        <p:spPr>
          <a:xfrm>
            <a:off x="152400" y="590550"/>
            <a:ext cx="5181600" cy="3966446"/>
          </a:xfrm>
          <a:prstGeom prst="rect">
            <a:avLst/>
          </a:prstGeom>
        </p:spPr>
      </p:pic>
    </p:spTree>
    <p:extLst>
      <p:ext uri="{BB962C8B-B14F-4D97-AF65-F5344CB8AC3E}">
        <p14:creationId xmlns:p14="http://schemas.microsoft.com/office/powerpoint/2010/main" val="1474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E8A45C-C9A1-2C15-CD25-72166D095C70}"/>
              </a:ext>
            </a:extLst>
          </p:cNvPr>
          <p:cNvSpPr>
            <a:spLocks noGrp="1"/>
          </p:cNvSpPr>
          <p:nvPr>
            <p:ph idx="1"/>
          </p:nvPr>
        </p:nvSpPr>
        <p:spPr>
          <a:xfrm>
            <a:off x="4419600" y="590550"/>
            <a:ext cx="4572000" cy="4038600"/>
          </a:xfrm>
        </p:spPr>
        <p:txBody>
          <a:bodyPr/>
          <a:lstStyle/>
          <a:p>
            <a:r>
              <a:rPr lang="en-US" sz="1600" dirty="0"/>
              <a:t>Each of the deployment environments we have seen has a method for setting environment variables.</a:t>
            </a:r>
          </a:p>
          <a:p>
            <a:pPr lvl="1"/>
            <a:r>
              <a:rPr lang="en-US" sz="1400" dirty="0">
                <a:hlinkClick r:id="rId2"/>
              </a:rPr>
              <a:t>https://docs.aws.amazon.com/cloud9/latest/user-guide/env-vars.html</a:t>
            </a:r>
            <a:endParaRPr lang="en-US" sz="1400" dirty="0"/>
          </a:p>
          <a:p>
            <a:pPr lvl="1"/>
            <a:r>
              <a:rPr lang="en-US" sz="1400" dirty="0">
                <a:hlinkClick r:id="rId3"/>
              </a:rPr>
              <a:t>https://docs.aws.amazon.com/elasticbeanstalk/latest/dg/environments-cfg-softwaresettings.html</a:t>
            </a:r>
            <a:endParaRPr lang="en-US" sz="1400" dirty="0"/>
          </a:p>
          <a:p>
            <a:pPr lvl="1"/>
            <a:r>
              <a:rPr lang="en-US" sz="1400" dirty="0">
                <a:hlinkClick r:id="rId4"/>
              </a:rPr>
              <a:t>https://cloud.google.com/functions/docs/configuring/env-var</a:t>
            </a:r>
            <a:endParaRPr lang="en-US" sz="1400" dirty="0"/>
          </a:p>
          <a:p>
            <a:r>
              <a:rPr lang="en-US" sz="1600" dirty="0"/>
              <a:t>CI/CD, GitHub actions, etc. can integrate environment variables with the development process.</a:t>
            </a:r>
          </a:p>
          <a:p>
            <a:r>
              <a:rPr lang="en-US" sz="1600" dirty="0"/>
              <a:t>Vaults and secrets managers are a better approach for passwords.</a:t>
            </a:r>
          </a:p>
        </p:txBody>
      </p:sp>
      <p:sp>
        <p:nvSpPr>
          <p:cNvPr id="3" name="Title 2">
            <a:extLst>
              <a:ext uri="{FF2B5EF4-FFF2-40B4-BE49-F238E27FC236}">
                <a16:creationId xmlns:a16="http://schemas.microsoft.com/office/drawing/2014/main" id="{BC0EA793-9153-0B68-32EC-BF843A5F39D2}"/>
              </a:ext>
            </a:extLst>
          </p:cNvPr>
          <p:cNvSpPr>
            <a:spLocks noGrp="1"/>
          </p:cNvSpPr>
          <p:nvPr>
            <p:ph type="title"/>
          </p:nvPr>
        </p:nvSpPr>
        <p:spPr/>
        <p:txBody>
          <a:bodyPr/>
          <a:lstStyle/>
          <a:p>
            <a:r>
              <a:rPr lang="en-US" dirty="0"/>
              <a:t>III. Configurations</a:t>
            </a:r>
          </a:p>
        </p:txBody>
      </p:sp>
      <p:pic>
        <p:nvPicPr>
          <p:cNvPr id="4" name="Picture 3">
            <a:extLst>
              <a:ext uri="{FF2B5EF4-FFF2-40B4-BE49-F238E27FC236}">
                <a16:creationId xmlns:a16="http://schemas.microsoft.com/office/drawing/2014/main" id="{95E52C05-9F7E-DC24-1E22-3DEDACCFF0FC}"/>
              </a:ext>
            </a:extLst>
          </p:cNvPr>
          <p:cNvPicPr>
            <a:picLocks noChangeAspect="1"/>
          </p:cNvPicPr>
          <p:nvPr/>
        </p:nvPicPr>
        <p:blipFill>
          <a:blip r:embed="rId5"/>
          <a:stretch>
            <a:fillRect/>
          </a:stretch>
        </p:blipFill>
        <p:spPr>
          <a:xfrm>
            <a:off x="128016" y="485775"/>
            <a:ext cx="4227724" cy="4171950"/>
          </a:xfrm>
          <a:prstGeom prst="rect">
            <a:avLst/>
          </a:prstGeom>
        </p:spPr>
      </p:pic>
    </p:spTree>
    <p:extLst>
      <p:ext uri="{BB962C8B-B14F-4D97-AF65-F5344CB8AC3E}">
        <p14:creationId xmlns:p14="http://schemas.microsoft.com/office/powerpoint/2010/main" val="833414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DB0DF-3BF4-E397-1E5B-CEA0AB2F7617}"/>
              </a:ext>
            </a:extLst>
          </p:cNvPr>
          <p:cNvSpPr>
            <a:spLocks noGrp="1"/>
          </p:cNvSpPr>
          <p:nvPr>
            <p:ph idx="1"/>
          </p:nvPr>
        </p:nvSpPr>
        <p:spPr>
          <a:xfrm>
            <a:off x="4038600" y="590550"/>
            <a:ext cx="4953000" cy="4038600"/>
          </a:xfrm>
        </p:spPr>
        <p:txBody>
          <a:bodyPr/>
          <a:lstStyle/>
          <a:p>
            <a:r>
              <a:rPr lang="en-US" sz="1800" dirty="0"/>
              <a:t>My code has shown encapsulating backing services with a shallow adaptor.</a:t>
            </a:r>
          </a:p>
          <a:p>
            <a:r>
              <a:rPr lang="en-US" sz="1800" dirty="0"/>
              <a:t>This is an example of the </a:t>
            </a:r>
            <a:r>
              <a:rPr lang="en-US" sz="1800" i="1" dirty="0"/>
              <a:t>adaptor pattern.</a:t>
            </a:r>
          </a:p>
          <a:p>
            <a:endParaRPr lang="en-US" sz="1800" i="1" dirty="0"/>
          </a:p>
          <a:p>
            <a:endParaRPr lang="en-US" sz="1800" i="1" dirty="0"/>
          </a:p>
          <a:p>
            <a:endParaRPr lang="en-US" sz="1800" i="1" dirty="0"/>
          </a:p>
          <a:p>
            <a:endParaRPr lang="en-US" sz="1800" i="1" dirty="0"/>
          </a:p>
          <a:p>
            <a:r>
              <a:rPr lang="en-US" sz="1800" dirty="0"/>
              <a:t>You seen examples of things like </a:t>
            </a:r>
            <a:r>
              <a:rPr lang="en-US" sz="1800" dirty="0" err="1"/>
              <a:t>AbstractBaseDataService</a:t>
            </a:r>
            <a:r>
              <a:rPr lang="en-US" sz="1800" dirty="0"/>
              <a:t>, … …</a:t>
            </a:r>
          </a:p>
          <a:p>
            <a:r>
              <a:rPr lang="en-US" sz="1800" dirty="0"/>
              <a:t>The approach is also an application of several aspects of SOLID.</a:t>
            </a:r>
            <a:br>
              <a:rPr lang="en-US" sz="1800" dirty="0"/>
            </a:br>
            <a:r>
              <a:rPr lang="en-US" sz="1800" dirty="0"/>
              <a:t>(https://</a:t>
            </a:r>
            <a:r>
              <a:rPr lang="en-US" sz="1800" dirty="0" err="1"/>
              <a:t>en.wikipedia.org</a:t>
            </a:r>
            <a:r>
              <a:rPr lang="en-US" sz="1800" dirty="0"/>
              <a:t>/wiki/SOLID)</a:t>
            </a:r>
          </a:p>
        </p:txBody>
      </p:sp>
      <p:sp>
        <p:nvSpPr>
          <p:cNvPr id="3" name="Title 2">
            <a:extLst>
              <a:ext uri="{FF2B5EF4-FFF2-40B4-BE49-F238E27FC236}">
                <a16:creationId xmlns:a16="http://schemas.microsoft.com/office/drawing/2014/main" id="{2CD9073A-E388-38EC-0ECB-18F18EE0897B}"/>
              </a:ext>
            </a:extLst>
          </p:cNvPr>
          <p:cNvSpPr>
            <a:spLocks noGrp="1"/>
          </p:cNvSpPr>
          <p:nvPr>
            <p:ph type="title"/>
          </p:nvPr>
        </p:nvSpPr>
        <p:spPr/>
        <p:txBody>
          <a:bodyPr/>
          <a:lstStyle/>
          <a:p>
            <a:r>
              <a:rPr lang="en-US" dirty="0"/>
              <a:t>IV. Backing Services</a:t>
            </a:r>
          </a:p>
        </p:txBody>
      </p:sp>
      <p:pic>
        <p:nvPicPr>
          <p:cNvPr id="4" name="Picture 3">
            <a:extLst>
              <a:ext uri="{FF2B5EF4-FFF2-40B4-BE49-F238E27FC236}">
                <a16:creationId xmlns:a16="http://schemas.microsoft.com/office/drawing/2014/main" id="{369CA9AF-B053-5E3B-9EDA-978D72BBC139}"/>
              </a:ext>
            </a:extLst>
          </p:cNvPr>
          <p:cNvPicPr>
            <a:picLocks noChangeAspect="1"/>
          </p:cNvPicPr>
          <p:nvPr/>
        </p:nvPicPr>
        <p:blipFill>
          <a:blip r:embed="rId2"/>
          <a:stretch>
            <a:fillRect/>
          </a:stretch>
        </p:blipFill>
        <p:spPr>
          <a:xfrm>
            <a:off x="304800" y="577704"/>
            <a:ext cx="3505661" cy="3988091"/>
          </a:xfrm>
          <a:prstGeom prst="rect">
            <a:avLst/>
          </a:prstGeom>
        </p:spPr>
      </p:pic>
      <p:pic>
        <p:nvPicPr>
          <p:cNvPr id="1026" name="Picture 2" descr="Adapter Pattern - GeeksforGeeks">
            <a:extLst>
              <a:ext uri="{FF2B5EF4-FFF2-40B4-BE49-F238E27FC236}">
                <a16:creationId xmlns:a16="http://schemas.microsoft.com/office/drawing/2014/main" id="{A214048A-C684-AA4B-929F-EDDA64069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81150"/>
            <a:ext cx="2209799" cy="122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357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145361-2756-CBA8-E61D-496F2CCC67B3}"/>
              </a:ext>
            </a:extLst>
          </p:cNvPr>
          <p:cNvSpPr>
            <a:spLocks noGrp="1"/>
          </p:cNvSpPr>
          <p:nvPr>
            <p:ph idx="1"/>
          </p:nvPr>
        </p:nvSpPr>
        <p:spPr/>
        <p:txBody>
          <a:bodyPr/>
          <a:lstStyle/>
          <a:p>
            <a:r>
              <a:rPr lang="en-US" dirty="0"/>
              <a:t>We can use four patterns/principles for service composition ”in code.”</a:t>
            </a:r>
          </a:p>
          <a:p>
            <a:pPr lvl="1"/>
            <a:r>
              <a:rPr lang="en-US" dirty="0"/>
              <a:t>Dependency Injection</a:t>
            </a:r>
          </a:p>
          <a:p>
            <a:pPr lvl="1"/>
            <a:r>
              <a:rPr lang="en-US" dirty="0"/>
              <a:t>Service Factory</a:t>
            </a:r>
          </a:p>
          <a:p>
            <a:pPr lvl="1"/>
            <a:r>
              <a:rPr lang="en-US" dirty="0"/>
              <a:t>Service Locator</a:t>
            </a:r>
          </a:p>
          <a:p>
            <a:pPr lvl="1"/>
            <a:r>
              <a:rPr lang="en-US" dirty="0"/>
              <a:t>Metadata in the environment for configuration.</a:t>
            </a:r>
            <a:br>
              <a:rPr lang="en-US" dirty="0"/>
            </a:br>
            <a:endParaRPr lang="en-US" dirty="0"/>
          </a:p>
          <a:p>
            <a:r>
              <a:rPr lang="en-US" dirty="0"/>
              <a:t>I did some simple examples in </a:t>
            </a:r>
            <a:br>
              <a:rPr lang="en-US" dirty="0"/>
            </a:br>
            <a:r>
              <a:rPr lang="en-US" dirty="0">
                <a:hlinkClick r:id="rId2"/>
              </a:rPr>
              <a:t>https://github.com/donald-f-ferguson/E6156-Public-Examples/tree/master/simple_pattern_examples</a:t>
            </a:r>
            <a:r>
              <a:rPr lang="en-US" dirty="0"/>
              <a:t>.</a:t>
            </a:r>
            <a:br>
              <a:rPr lang="en-US" dirty="0"/>
            </a:br>
            <a:endParaRPr lang="en-US" dirty="0"/>
          </a:p>
          <a:p>
            <a:r>
              <a:rPr lang="en-US" dirty="0"/>
              <a:t>Or actually, I asked </a:t>
            </a:r>
            <a:r>
              <a:rPr lang="en-US" dirty="0" err="1"/>
              <a:t>ChatGPT</a:t>
            </a:r>
            <a:r>
              <a:rPr lang="en-US" dirty="0"/>
              <a:t> to produce simple examples.</a:t>
            </a:r>
          </a:p>
          <a:p>
            <a:endParaRPr lang="en-US" dirty="0"/>
          </a:p>
        </p:txBody>
      </p:sp>
      <p:sp>
        <p:nvSpPr>
          <p:cNvPr id="3" name="Title 2">
            <a:extLst>
              <a:ext uri="{FF2B5EF4-FFF2-40B4-BE49-F238E27FC236}">
                <a16:creationId xmlns:a16="http://schemas.microsoft.com/office/drawing/2014/main" id="{5BF06C9C-1893-BB46-DBDD-D678E76A29AE}"/>
              </a:ext>
            </a:extLst>
          </p:cNvPr>
          <p:cNvSpPr>
            <a:spLocks noGrp="1"/>
          </p:cNvSpPr>
          <p:nvPr>
            <p:ph type="title"/>
          </p:nvPr>
        </p:nvSpPr>
        <p:spPr/>
        <p:txBody>
          <a:bodyPr/>
          <a:lstStyle/>
          <a:p>
            <a:r>
              <a:rPr lang="en-US" dirty="0"/>
              <a:t>Structural Composition</a:t>
            </a:r>
          </a:p>
        </p:txBody>
      </p:sp>
    </p:spTree>
    <p:extLst>
      <p:ext uri="{BB962C8B-B14F-4D97-AF65-F5344CB8AC3E}">
        <p14:creationId xmlns:p14="http://schemas.microsoft.com/office/powerpoint/2010/main" val="3336374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01022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BC82CC-3A70-5830-A010-38EC8DC79160}"/>
              </a:ext>
            </a:extLst>
          </p:cNvPr>
          <p:cNvSpPr>
            <a:spLocks noGrp="1"/>
          </p:cNvSpPr>
          <p:nvPr>
            <p:ph idx="1"/>
          </p:nvPr>
        </p:nvSpPr>
        <p:spPr/>
        <p:txBody>
          <a:bodyPr/>
          <a:lstStyle/>
          <a:p>
            <a:r>
              <a:rPr lang="en-US" sz="1600" dirty="0"/>
              <a:t>“In class-based programming, the factory method pattern is a creational pattern that uses factory methods to deal with the problem of creating objects without having to specify the exact class of the object that will be created. This is done by creating objects by calling a factory method—either specified in an interface and implemented by child classes, or implemented in a base class and optionally overridden by derived classes—rather than by calling a constructor.” (</a:t>
            </a:r>
            <a:r>
              <a:rPr lang="en-US" sz="1600" dirty="0">
                <a:hlinkClick r:id="rId2"/>
              </a:rPr>
              <a:t>https://en.wikipedia.org/wiki/Factory_method_pattern</a:t>
            </a:r>
            <a:r>
              <a:rPr lang="en-US" sz="1600" dirty="0"/>
              <a:t>)</a:t>
            </a:r>
          </a:p>
          <a:p>
            <a:r>
              <a:rPr lang="en-US" sz="1600" dirty="0"/>
              <a:t>You will sometimes see me use this for</a:t>
            </a:r>
          </a:p>
          <a:p>
            <a:pPr lvl="1"/>
            <a:r>
              <a:rPr lang="en-US" sz="1400" dirty="0"/>
              <a:t>Abstraction between a REST resource </a:t>
            </a:r>
            <a:r>
              <a:rPr lang="en-US" sz="1400" dirty="0" err="1"/>
              <a:t>impl</a:t>
            </a:r>
            <a:r>
              <a:rPr lang="en-US" sz="1400" dirty="0"/>
              <a:t>.</a:t>
            </a:r>
            <a:br>
              <a:rPr lang="en-US" sz="1400" dirty="0"/>
            </a:br>
            <a:r>
              <a:rPr lang="en-US" sz="1400" dirty="0"/>
              <a:t>and the data service.</a:t>
            </a:r>
          </a:p>
          <a:p>
            <a:pPr lvl="1"/>
            <a:r>
              <a:rPr lang="en-US" sz="1400" dirty="0"/>
              <a:t>Allows changing the database service, model,</a:t>
            </a:r>
            <a:br>
              <a:rPr lang="en-US" sz="1400" dirty="0"/>
            </a:br>
            <a:r>
              <a:rPr lang="en-US" sz="1400" dirty="0"/>
              <a:t>etc. without modifying the code.</a:t>
            </a:r>
          </a:p>
          <a:p>
            <a:pPr lvl="1"/>
            <a:r>
              <a:rPr lang="en-US" sz="1400" dirty="0"/>
              <a:t>Concrete implementation choices are configured</a:t>
            </a:r>
            <a:br>
              <a:rPr lang="en-US" sz="1400" dirty="0"/>
            </a:br>
            <a:r>
              <a:rPr lang="en-US" sz="1400" dirty="0"/>
              <a:t>via properties, metadata, …</a:t>
            </a:r>
          </a:p>
          <a:p>
            <a:r>
              <a:rPr lang="en-US" sz="1600" dirty="0"/>
              <a:t>You can use in many situations.</a:t>
            </a:r>
          </a:p>
        </p:txBody>
      </p:sp>
      <p:sp>
        <p:nvSpPr>
          <p:cNvPr id="3" name="Title 2">
            <a:extLst>
              <a:ext uri="{FF2B5EF4-FFF2-40B4-BE49-F238E27FC236}">
                <a16:creationId xmlns:a16="http://schemas.microsoft.com/office/drawing/2014/main" id="{7ED228ED-D88E-DF0A-C667-979537127AAE}"/>
              </a:ext>
            </a:extLst>
          </p:cNvPr>
          <p:cNvSpPr>
            <a:spLocks noGrp="1"/>
          </p:cNvSpPr>
          <p:nvPr>
            <p:ph type="title"/>
          </p:nvPr>
        </p:nvSpPr>
        <p:spPr/>
        <p:txBody>
          <a:bodyPr/>
          <a:lstStyle/>
          <a:p>
            <a:r>
              <a:rPr lang="en-US" dirty="0"/>
              <a:t>Service Factory</a:t>
            </a:r>
          </a:p>
        </p:txBody>
      </p:sp>
      <p:pic>
        <p:nvPicPr>
          <p:cNvPr id="2050" name="Picture 2" descr="Factory Pattern UML Diagram">
            <a:extLst>
              <a:ext uri="{FF2B5EF4-FFF2-40B4-BE49-F238E27FC236}">
                <a16:creationId xmlns:a16="http://schemas.microsoft.com/office/drawing/2014/main" id="{6354D298-751A-F4B8-D24A-127687ED4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255" y="2114550"/>
            <a:ext cx="3860800" cy="2240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27E81F-AEDC-AEDD-C723-5BB1F5704252}"/>
              </a:ext>
            </a:extLst>
          </p:cNvPr>
          <p:cNvSpPr txBox="1"/>
          <p:nvPr/>
        </p:nvSpPr>
        <p:spPr>
          <a:xfrm>
            <a:off x="4886325" y="4355193"/>
            <a:ext cx="4288631" cy="261610"/>
          </a:xfrm>
          <a:prstGeom prst="rect">
            <a:avLst/>
          </a:prstGeom>
          <a:noFill/>
        </p:spPr>
        <p:txBody>
          <a:bodyPr wrap="square">
            <a:spAutoFit/>
          </a:bodyPr>
          <a:lstStyle/>
          <a:p>
            <a:r>
              <a:rPr lang="en-US" sz="1100" dirty="0"/>
              <a:t>https://</a:t>
            </a:r>
            <a:r>
              <a:rPr lang="en-US" sz="1100" dirty="0" err="1"/>
              <a:t>www.tutorialspoint.com</a:t>
            </a:r>
            <a:r>
              <a:rPr lang="en-US" sz="1100" dirty="0"/>
              <a:t>/</a:t>
            </a:r>
            <a:r>
              <a:rPr lang="en-US" sz="1100" dirty="0" err="1"/>
              <a:t>design_pattern</a:t>
            </a:r>
            <a:r>
              <a:rPr lang="en-US" sz="1100" dirty="0"/>
              <a:t>/</a:t>
            </a:r>
            <a:r>
              <a:rPr lang="en-US" sz="1100" dirty="0" err="1"/>
              <a:t>factory_pattern.htm</a:t>
            </a:r>
            <a:endParaRPr lang="en-US" sz="1100" dirty="0"/>
          </a:p>
        </p:txBody>
      </p:sp>
    </p:spTree>
    <p:extLst>
      <p:ext uri="{BB962C8B-B14F-4D97-AF65-F5344CB8AC3E}">
        <p14:creationId xmlns:p14="http://schemas.microsoft.com/office/powerpoint/2010/main" val="2989835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0EA595-45AD-C12F-8336-C2305C19849A}"/>
              </a:ext>
            </a:extLst>
          </p:cNvPr>
          <p:cNvSpPr>
            <a:spLocks noGrp="1"/>
          </p:cNvSpPr>
          <p:nvPr>
            <p:ph idx="1"/>
          </p:nvPr>
        </p:nvSpPr>
        <p:spPr/>
        <p:txBody>
          <a:bodyPr/>
          <a:lstStyle/>
          <a:p>
            <a:r>
              <a:rPr lang="en-US" sz="1600" dirty="0"/>
              <a:t>“The service locator pattern is a design pattern used in software development to encapsulate the processes involved in obtaining a service with a strong abstraction layer. This pattern uses a central registry known as the "service locator", which on request returns the information necessary to perform a certain task. Proponents of the pattern say the approach simplifies component-based applications where all dependencies are cleanly listed at the beginning of the whole application design, …” (https://</a:t>
            </a:r>
            <a:r>
              <a:rPr lang="en-US" sz="1600" dirty="0" err="1"/>
              <a:t>en.wikipedia.org</a:t>
            </a:r>
            <a:r>
              <a:rPr lang="en-US" sz="1600" dirty="0"/>
              <a:t>/wiki/</a:t>
            </a:r>
            <a:r>
              <a:rPr lang="en-US" sz="1600" dirty="0" err="1"/>
              <a:t>Service_locator_pattern</a:t>
            </a:r>
            <a:r>
              <a:rPr lang="en-US" sz="1600" dirty="0"/>
              <a:t>)</a:t>
            </a:r>
          </a:p>
        </p:txBody>
      </p:sp>
      <p:sp>
        <p:nvSpPr>
          <p:cNvPr id="3" name="Title 2">
            <a:extLst>
              <a:ext uri="{FF2B5EF4-FFF2-40B4-BE49-F238E27FC236}">
                <a16:creationId xmlns:a16="http://schemas.microsoft.com/office/drawing/2014/main" id="{D45CE472-57A3-5D99-8536-5340768A1FC7}"/>
              </a:ext>
            </a:extLst>
          </p:cNvPr>
          <p:cNvSpPr>
            <a:spLocks noGrp="1"/>
          </p:cNvSpPr>
          <p:nvPr>
            <p:ph type="title"/>
          </p:nvPr>
        </p:nvSpPr>
        <p:spPr/>
        <p:txBody>
          <a:bodyPr/>
          <a:lstStyle/>
          <a:p>
            <a:r>
              <a:rPr lang="en-US" dirty="0"/>
              <a:t>Service Locator</a:t>
            </a:r>
          </a:p>
        </p:txBody>
      </p:sp>
      <p:pic>
        <p:nvPicPr>
          <p:cNvPr id="3074" name="Picture 2">
            <a:extLst>
              <a:ext uri="{FF2B5EF4-FFF2-40B4-BE49-F238E27FC236}">
                <a16:creationId xmlns:a16="http://schemas.microsoft.com/office/drawing/2014/main" id="{6A3C6E3E-58E4-8355-8E63-4A2E3B6E4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0043"/>
            <a:ext cx="4087813" cy="23529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365C7E-3A34-94D1-EBE4-71F9C3C8FDB0}"/>
              </a:ext>
            </a:extLst>
          </p:cNvPr>
          <p:cNvPicPr>
            <a:picLocks noChangeAspect="1"/>
          </p:cNvPicPr>
          <p:nvPr/>
        </p:nvPicPr>
        <p:blipFill>
          <a:blip r:embed="rId3"/>
          <a:stretch>
            <a:fillRect/>
          </a:stretch>
        </p:blipFill>
        <p:spPr>
          <a:xfrm>
            <a:off x="2133600" y="3908425"/>
            <a:ext cx="541802" cy="749300"/>
          </a:xfrm>
          <a:prstGeom prst="rect">
            <a:avLst/>
          </a:prstGeom>
        </p:spPr>
      </p:pic>
      <p:cxnSp>
        <p:nvCxnSpPr>
          <p:cNvPr id="6" name="Straight Arrow Connector 5">
            <a:extLst>
              <a:ext uri="{FF2B5EF4-FFF2-40B4-BE49-F238E27FC236}">
                <a16:creationId xmlns:a16="http://schemas.microsoft.com/office/drawing/2014/main" id="{116C77A2-B209-16DC-7BE9-61BBE0BD970D}"/>
              </a:ext>
            </a:extLst>
          </p:cNvPr>
          <p:cNvCxnSpPr/>
          <p:nvPr/>
        </p:nvCxnSpPr>
        <p:spPr>
          <a:xfrm flipV="1">
            <a:off x="2675402" y="3376496"/>
            <a:ext cx="982198" cy="906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17BEA2E-5CE3-C81E-59BB-DB49263FFC29}"/>
              </a:ext>
            </a:extLst>
          </p:cNvPr>
          <p:cNvSpPr txBox="1"/>
          <p:nvPr/>
        </p:nvSpPr>
        <p:spPr>
          <a:xfrm>
            <a:off x="1101586" y="4052242"/>
            <a:ext cx="1032014" cy="461665"/>
          </a:xfrm>
          <a:prstGeom prst="rect">
            <a:avLst/>
          </a:prstGeom>
          <a:noFill/>
        </p:spPr>
        <p:txBody>
          <a:bodyPr wrap="none" rtlCol="0">
            <a:spAutoFit/>
          </a:bodyPr>
          <a:lstStyle/>
          <a:p>
            <a:pPr algn="ctr"/>
            <a:r>
              <a:rPr lang="en-US" sz="1200" dirty="0"/>
              <a:t>Configuration</a:t>
            </a:r>
            <a:br>
              <a:rPr lang="en-US" sz="1200" dirty="0"/>
            </a:br>
            <a:r>
              <a:rPr lang="en-US" sz="1200" dirty="0"/>
              <a:t>Information</a:t>
            </a:r>
          </a:p>
        </p:txBody>
      </p:sp>
    </p:spTree>
    <p:extLst>
      <p:ext uri="{BB962C8B-B14F-4D97-AF65-F5344CB8AC3E}">
        <p14:creationId xmlns:p14="http://schemas.microsoft.com/office/powerpoint/2010/main" val="115498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
        <p:nvSpPr>
          <p:cNvPr id="2" name="Rectangle 1">
            <a:extLst>
              <a:ext uri="{FF2B5EF4-FFF2-40B4-BE49-F238E27FC236}">
                <a16:creationId xmlns:a16="http://schemas.microsoft.com/office/drawing/2014/main" id="{2D481D85-EE3C-CA87-2F70-0BDFF5E12F6A}"/>
              </a:ext>
            </a:extLst>
          </p:cNvPr>
          <p:cNvSpPr/>
          <p:nvPr/>
        </p:nvSpPr>
        <p:spPr>
          <a:xfrm>
            <a:off x="0" y="438150"/>
            <a:ext cx="9144000" cy="424815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Behavioral Composition</a:t>
            </a:r>
          </a:p>
        </p:txBody>
      </p:sp>
    </p:spTree>
    <p:extLst>
      <p:ext uri="{BB962C8B-B14F-4D97-AF65-F5344CB8AC3E}">
        <p14:creationId xmlns:p14="http://schemas.microsoft.com/office/powerpoint/2010/main" val="3850810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F04DFB-180F-5947-A5BE-0243DFD60753}"/>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51DE7049-3EC5-0E46-A3F1-EBC31451F757}"/>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41A45F3D-AB89-FC4B-8C20-4AC25D00461A}"/>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719A41CD-D1CD-E741-B209-B21AB2C31D3D}"/>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76844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sz="2000" dirty="0"/>
              <a:t>In Code: Composition and Asynchronous Method Invocation</a:t>
            </a:r>
          </a:p>
        </p:txBody>
      </p:sp>
      <p:pic>
        <p:nvPicPr>
          <p:cNvPr id="3" name="Picture 2">
            <a:extLst>
              <a:ext uri="{FF2B5EF4-FFF2-40B4-BE49-F238E27FC236}">
                <a16:creationId xmlns:a16="http://schemas.microsoft.com/office/drawing/2014/main" id="{53019853-55A0-FB4E-B9CA-6DDCE7429234}"/>
              </a:ext>
            </a:extLst>
          </p:cNvPr>
          <p:cNvPicPr>
            <a:picLocks noChangeAspect="1"/>
          </p:cNvPicPr>
          <p:nvPr/>
        </p:nvPicPr>
        <p:blipFill>
          <a:blip r:embed="rId2"/>
          <a:stretch>
            <a:fillRect/>
          </a:stretch>
        </p:blipFill>
        <p:spPr>
          <a:xfrm>
            <a:off x="4184939" y="749722"/>
            <a:ext cx="4622656" cy="3152888"/>
          </a:xfrm>
          <a:prstGeom prst="rect">
            <a:avLst/>
          </a:prstGeom>
        </p:spPr>
      </p:pic>
      <p:cxnSp>
        <p:nvCxnSpPr>
          <p:cNvPr id="6" name="Straight Arrow Connector 5">
            <a:extLst>
              <a:ext uri="{FF2B5EF4-FFF2-40B4-BE49-F238E27FC236}">
                <a16:creationId xmlns:a16="http://schemas.microsoft.com/office/drawing/2014/main" id="{168357FE-F624-9F45-83A5-BC21AEE331EE}"/>
              </a:ext>
            </a:extLst>
          </p:cNvPr>
          <p:cNvCxnSpPr/>
          <p:nvPr/>
        </p:nvCxnSpPr>
        <p:spPr>
          <a:xfrm>
            <a:off x="2975519" y="1769664"/>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AFED746-BF4B-D049-AD6E-34FE0ABE2781}"/>
              </a:ext>
            </a:extLst>
          </p:cNvPr>
          <p:cNvSpPr txBox="1"/>
          <p:nvPr/>
        </p:nvSpPr>
        <p:spPr>
          <a:xfrm>
            <a:off x="3366881" y="1498777"/>
            <a:ext cx="631904" cy="253916"/>
          </a:xfrm>
          <a:prstGeom prst="rect">
            <a:avLst/>
          </a:prstGeom>
          <a:noFill/>
        </p:spPr>
        <p:txBody>
          <a:bodyPr wrap="none" rtlCol="0">
            <a:spAutoFit/>
          </a:bodyPr>
          <a:lstStyle/>
          <a:p>
            <a:r>
              <a:rPr lang="en-US" sz="1050" dirty="0"/>
              <a:t>Request</a:t>
            </a:r>
          </a:p>
        </p:txBody>
      </p:sp>
      <p:cxnSp>
        <p:nvCxnSpPr>
          <p:cNvPr id="10" name="Straight Arrow Connector 9">
            <a:extLst>
              <a:ext uri="{FF2B5EF4-FFF2-40B4-BE49-F238E27FC236}">
                <a16:creationId xmlns:a16="http://schemas.microsoft.com/office/drawing/2014/main" id="{630D6577-7C0E-5F43-A71F-8623EEBEFE4A}"/>
              </a:ext>
            </a:extLst>
          </p:cNvPr>
          <p:cNvCxnSpPr>
            <a:cxnSpLocks/>
          </p:cNvCxnSpPr>
          <p:nvPr/>
        </p:nvCxnSpPr>
        <p:spPr>
          <a:xfrm flipH="1">
            <a:off x="2975519" y="1995460"/>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23CD640-8B26-8C40-A233-976C2B8CA531}"/>
              </a:ext>
            </a:extLst>
          </p:cNvPr>
          <p:cNvSpPr txBox="1"/>
          <p:nvPr/>
        </p:nvSpPr>
        <p:spPr>
          <a:xfrm>
            <a:off x="3221953" y="2011210"/>
            <a:ext cx="994183" cy="415498"/>
          </a:xfrm>
          <a:prstGeom prst="rect">
            <a:avLst/>
          </a:prstGeom>
          <a:noFill/>
        </p:spPr>
        <p:txBody>
          <a:bodyPr wrap="none" rtlCol="0">
            <a:spAutoFit/>
          </a:bodyPr>
          <a:lstStyle/>
          <a:p>
            <a:r>
              <a:rPr lang="en-US" sz="1050" dirty="0"/>
              <a:t>202 ACCEPTED</a:t>
            </a:r>
            <a:br>
              <a:rPr lang="en-US" sz="1050" dirty="0"/>
            </a:br>
            <a:r>
              <a:rPr lang="en-US" sz="1050" dirty="0"/>
              <a:t>Location</a:t>
            </a:r>
          </a:p>
        </p:txBody>
      </p:sp>
      <p:cxnSp>
        <p:nvCxnSpPr>
          <p:cNvPr id="14" name="Straight Arrow Connector 13">
            <a:extLst>
              <a:ext uri="{FF2B5EF4-FFF2-40B4-BE49-F238E27FC236}">
                <a16:creationId xmlns:a16="http://schemas.microsoft.com/office/drawing/2014/main" id="{CC2B04F5-4195-E74C-B4AB-2B695F347755}"/>
              </a:ext>
            </a:extLst>
          </p:cNvPr>
          <p:cNvCxnSpPr/>
          <p:nvPr/>
        </p:nvCxnSpPr>
        <p:spPr>
          <a:xfrm>
            <a:off x="2964041" y="2841913"/>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63DC50A-E407-864F-94AA-2E381ABDB49F}"/>
              </a:ext>
            </a:extLst>
          </p:cNvPr>
          <p:cNvSpPr txBox="1"/>
          <p:nvPr/>
        </p:nvSpPr>
        <p:spPr>
          <a:xfrm>
            <a:off x="3285131" y="2824929"/>
            <a:ext cx="712054" cy="253916"/>
          </a:xfrm>
          <a:prstGeom prst="rect">
            <a:avLst/>
          </a:prstGeom>
          <a:noFill/>
        </p:spPr>
        <p:txBody>
          <a:bodyPr wrap="none" rtlCol="0">
            <a:spAutoFit/>
          </a:bodyPr>
          <a:lstStyle/>
          <a:p>
            <a:r>
              <a:rPr lang="en-US" sz="1050" dirty="0"/>
              <a:t>GET (Poll)</a:t>
            </a:r>
          </a:p>
        </p:txBody>
      </p:sp>
      <p:cxnSp>
        <p:nvCxnSpPr>
          <p:cNvPr id="16" name="Straight Arrow Connector 15">
            <a:extLst>
              <a:ext uri="{FF2B5EF4-FFF2-40B4-BE49-F238E27FC236}">
                <a16:creationId xmlns:a16="http://schemas.microsoft.com/office/drawing/2014/main" id="{2017CE37-037B-0049-8F12-513D63F8F642}"/>
              </a:ext>
            </a:extLst>
          </p:cNvPr>
          <p:cNvCxnSpPr>
            <a:cxnSpLocks/>
          </p:cNvCxnSpPr>
          <p:nvPr/>
        </p:nvCxnSpPr>
        <p:spPr>
          <a:xfrm flipH="1">
            <a:off x="2982503" y="3055762"/>
            <a:ext cx="1203939" cy="425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9F71AC3-5C1C-974D-88B5-EA7FD3F4A849}"/>
              </a:ext>
            </a:extLst>
          </p:cNvPr>
          <p:cNvSpPr txBox="1"/>
          <p:nvPr/>
        </p:nvSpPr>
        <p:spPr>
          <a:xfrm>
            <a:off x="3221141" y="3088284"/>
            <a:ext cx="391454" cy="253916"/>
          </a:xfrm>
          <a:prstGeom prst="rect">
            <a:avLst/>
          </a:prstGeom>
          <a:noFill/>
        </p:spPr>
        <p:txBody>
          <a:bodyPr wrap="none" rtlCol="0">
            <a:spAutoFit/>
          </a:bodyPr>
          <a:lstStyle/>
          <a:p>
            <a:r>
              <a:rPr lang="en-US" sz="1050" dirty="0"/>
              <a:t>200</a:t>
            </a:r>
          </a:p>
        </p:txBody>
      </p:sp>
      <p:sp>
        <p:nvSpPr>
          <p:cNvPr id="8" name="Content Placeholder 3">
            <a:extLst>
              <a:ext uri="{FF2B5EF4-FFF2-40B4-BE49-F238E27FC236}">
                <a16:creationId xmlns:a16="http://schemas.microsoft.com/office/drawing/2014/main" id="{FDF74E57-9A20-9948-AA21-C7A5175FA69F}"/>
              </a:ext>
            </a:extLst>
          </p:cNvPr>
          <p:cNvSpPr>
            <a:spLocks noGrp="1"/>
          </p:cNvSpPr>
          <p:nvPr>
            <p:ph sz="half" idx="1"/>
          </p:nvPr>
        </p:nvSpPr>
        <p:spPr>
          <a:xfrm>
            <a:off x="120185" y="590550"/>
            <a:ext cx="5155799" cy="4069773"/>
          </a:xfrm>
        </p:spPr>
        <p:txBody>
          <a:bodyPr>
            <a:normAutofit/>
          </a:bodyPr>
          <a:lstStyle/>
          <a:p>
            <a:pPr>
              <a:lnSpc>
                <a:spcPct val="120000"/>
              </a:lnSpc>
              <a:spcBef>
                <a:spcPts val="0"/>
              </a:spcBef>
              <a:spcAft>
                <a:spcPts val="225"/>
              </a:spcAft>
            </a:pPr>
            <a:r>
              <a:rPr lang="en-US" sz="1350" dirty="0"/>
              <a:t>Composite operations can “take a while.”</a:t>
            </a:r>
          </a:p>
          <a:p>
            <a:pPr>
              <a:lnSpc>
                <a:spcPct val="120000"/>
              </a:lnSpc>
              <a:spcBef>
                <a:spcPts val="0"/>
              </a:spcBef>
              <a:spcAft>
                <a:spcPts val="225"/>
              </a:spcAft>
            </a:pPr>
            <a:endParaRPr lang="en-US" sz="1350" dirty="0"/>
          </a:p>
          <a:p>
            <a:pPr>
              <a:lnSpc>
                <a:spcPct val="120000"/>
              </a:lnSpc>
              <a:spcBef>
                <a:spcPts val="0"/>
              </a:spcBef>
              <a:spcAft>
                <a:spcPts val="225"/>
              </a:spcAft>
            </a:pPr>
            <a:r>
              <a:rPr lang="en-US" sz="1350" dirty="0"/>
              <a:t>“Holding open connections and waiting can be bad.”</a:t>
            </a:r>
          </a:p>
          <a:p>
            <a:pPr lvl="1">
              <a:lnSpc>
                <a:spcPct val="120000"/>
              </a:lnSpc>
              <a:spcBef>
                <a:spcPts val="0"/>
              </a:spcBef>
              <a:spcAft>
                <a:spcPts val="225"/>
              </a:spcAft>
            </a:pPr>
            <a:r>
              <a:rPr lang="en-US" sz="1150" dirty="0"/>
              <a:t>Consumes resources.</a:t>
            </a:r>
          </a:p>
          <a:p>
            <a:pPr lvl="1">
              <a:lnSpc>
                <a:spcPct val="120000"/>
              </a:lnSpc>
              <a:spcBef>
                <a:spcPts val="0"/>
              </a:spcBef>
              <a:spcAft>
                <a:spcPts val="225"/>
              </a:spcAft>
            </a:pPr>
            <a:r>
              <a:rPr lang="en-US" sz="1150" dirty="0"/>
              <a:t>Connections can break.</a:t>
            </a:r>
          </a:p>
          <a:p>
            <a:pPr lvl="1">
              <a:lnSpc>
                <a:spcPct val="120000"/>
              </a:lnSpc>
              <a:spcBef>
                <a:spcPts val="0"/>
              </a:spcBef>
              <a:spcAft>
                <a:spcPts val="225"/>
              </a:spcAft>
            </a:pPr>
            <a:r>
              <a:rPr lang="en-US" sz="1150" dirty="0"/>
              <a:t>... ...</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There are two options:</a:t>
            </a:r>
          </a:p>
          <a:p>
            <a:pPr lvl="1">
              <a:lnSpc>
                <a:spcPct val="120000"/>
              </a:lnSpc>
              <a:spcBef>
                <a:spcPts val="0"/>
              </a:spcBef>
              <a:spcAft>
                <a:spcPts val="225"/>
              </a:spcAft>
            </a:pPr>
            <a:r>
              <a:rPr lang="en-US" sz="1150" dirty="0"/>
              <a:t>Polling</a:t>
            </a:r>
          </a:p>
          <a:p>
            <a:pPr lvl="1">
              <a:lnSpc>
                <a:spcPct val="120000"/>
              </a:lnSpc>
              <a:spcBef>
                <a:spcPts val="0"/>
              </a:spcBef>
              <a:spcAft>
                <a:spcPts val="225"/>
              </a:spcAft>
            </a:pPr>
            <a:r>
              <a:rPr lang="en-US" sz="1150" dirty="0"/>
              <a:t>Callbacks</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Our next pattern is composition and “polling.”</a:t>
            </a:r>
            <a:br>
              <a:rPr lang="en-US" sz="1350" dirty="0"/>
            </a:br>
            <a:r>
              <a:rPr lang="en-US" sz="1350" dirty="0"/>
              <a:t>Create a new user requires:</a:t>
            </a:r>
          </a:p>
          <a:p>
            <a:pPr lvl="1">
              <a:lnSpc>
                <a:spcPct val="120000"/>
              </a:lnSpc>
              <a:spcBef>
                <a:spcPts val="0"/>
              </a:spcBef>
              <a:spcAft>
                <a:spcPts val="225"/>
              </a:spcAft>
            </a:pPr>
            <a:r>
              <a:rPr lang="en-US" sz="1150" dirty="0"/>
              <a:t>Updating the user database.</a:t>
            </a:r>
          </a:p>
          <a:p>
            <a:pPr lvl="1">
              <a:lnSpc>
                <a:spcPct val="120000"/>
              </a:lnSpc>
              <a:spcBef>
                <a:spcPts val="0"/>
              </a:spcBef>
              <a:spcAft>
                <a:spcPts val="225"/>
              </a:spcAft>
            </a:pPr>
            <a:r>
              <a:rPr lang="en-US" sz="1150" dirty="0"/>
              <a:t>Verifying a submitted address.</a:t>
            </a:r>
          </a:p>
          <a:p>
            <a:pPr lvl="1">
              <a:lnSpc>
                <a:spcPct val="120000"/>
              </a:lnSpc>
              <a:spcBef>
                <a:spcPts val="0"/>
              </a:spcBef>
              <a:spcAft>
                <a:spcPts val="225"/>
              </a:spcAft>
            </a:pPr>
            <a:r>
              <a:rPr lang="en-US" sz="1150" dirty="0"/>
              <a:t>Creating an account in the catalog service.</a:t>
            </a:r>
          </a:p>
          <a:p>
            <a:pPr lvl="1">
              <a:lnSpc>
                <a:spcPct val="120000"/>
              </a:lnSpc>
              <a:spcBef>
                <a:spcPts val="0"/>
              </a:spcBef>
              <a:spcAft>
                <a:spcPts val="225"/>
              </a:spcAft>
            </a:pPr>
            <a:endParaRPr lang="en-US" sz="1150" dirty="0"/>
          </a:p>
        </p:txBody>
      </p:sp>
    </p:spTree>
    <p:extLst>
      <p:ext uri="{BB962C8B-B14F-4D97-AF65-F5344CB8AC3E}">
        <p14:creationId xmlns:p14="http://schemas.microsoft.com/office/powerpoint/2010/main" val="943530604"/>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1A2A9-4509-E541-940F-AA288EE86411}"/>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23E3BF8B-EC0F-0E4D-AF1F-3C4BC3EB0C14}"/>
              </a:ext>
            </a:extLst>
          </p:cNvPr>
          <p:cNvSpPr>
            <a:spLocks noGrp="1"/>
          </p:cNvSpPr>
          <p:nvPr>
            <p:ph type="title"/>
          </p:nvPr>
        </p:nvSpPr>
        <p:spPr/>
        <p:txBody>
          <a:bodyPr/>
          <a:lstStyle/>
          <a:p>
            <a:r>
              <a:rPr lang="en-US" dirty="0"/>
              <a:t>In Code: Service Orchestration/Composition</a:t>
            </a:r>
          </a:p>
        </p:txBody>
      </p:sp>
      <p:pic>
        <p:nvPicPr>
          <p:cNvPr id="4" name="Picture 3">
            <a:extLst>
              <a:ext uri="{FF2B5EF4-FFF2-40B4-BE49-F238E27FC236}">
                <a16:creationId xmlns:a16="http://schemas.microsoft.com/office/drawing/2014/main" id="{79DF5738-2A78-2145-BD0B-702D41223B4D}"/>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2650542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AF0576-AC26-95DC-8FD5-55C916B2EC60}"/>
              </a:ext>
            </a:extLst>
          </p:cNvPr>
          <p:cNvSpPr>
            <a:spLocks noGrp="1"/>
          </p:cNvSpPr>
          <p:nvPr>
            <p:ph idx="1"/>
          </p:nvPr>
        </p:nvSpPr>
        <p:spPr/>
        <p:txBody>
          <a:bodyPr/>
          <a:lstStyle/>
          <a:p>
            <a:r>
              <a:rPr lang="en-US" sz="1600" dirty="0"/>
              <a:t>Implementing a complex orchestration in code can become complex.</a:t>
            </a:r>
          </a:p>
          <a:p>
            <a:r>
              <a:rPr lang="en-US" sz="1600" dirty="0"/>
              <a:t>High layer abstractions and tools have emerged, e.g. BPMN.</a:t>
            </a:r>
          </a:p>
          <a:p>
            <a:pPr lvl="1"/>
            <a:r>
              <a:rPr lang="en-US" sz="1400" dirty="0"/>
              <a:t>“Business Process Model and Notation (BPMN) is a graphical representation for specifying business processes in a business process model.”</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There are products for defining BPMN processes, generating code, executing, … …, e.g.</a:t>
            </a:r>
            <a:br>
              <a:rPr lang="en-US" sz="1400" dirty="0"/>
            </a:br>
            <a:r>
              <a:rPr lang="en-US" sz="1400" dirty="0"/>
              <a:t>Camunda: </a:t>
            </a:r>
            <a:r>
              <a:rPr lang="en-US" sz="1400" dirty="0">
                <a:hlinkClick r:id="rId2"/>
              </a:rPr>
              <a:t>https://camunda.com/bpmn/</a:t>
            </a:r>
            <a:endParaRPr lang="en-US" sz="1400" dirty="0"/>
          </a:p>
          <a:p>
            <a:r>
              <a:rPr lang="en-US" sz="1600" dirty="0"/>
              <a:t>There are other languages, tools, execution engines, … …</a:t>
            </a:r>
          </a:p>
          <a:p>
            <a:pPr lvl="1"/>
            <a:endParaRPr lang="en-US" sz="1400" dirty="0"/>
          </a:p>
          <a:p>
            <a:pPr lvl="1"/>
            <a:endParaRPr lang="en-US" sz="1400" dirty="0"/>
          </a:p>
        </p:txBody>
      </p:sp>
      <p:sp>
        <p:nvSpPr>
          <p:cNvPr id="3" name="Title 2">
            <a:extLst>
              <a:ext uri="{FF2B5EF4-FFF2-40B4-BE49-F238E27FC236}">
                <a16:creationId xmlns:a16="http://schemas.microsoft.com/office/drawing/2014/main" id="{BA1694F3-387A-FDD9-8E0B-8D45761C2377}"/>
              </a:ext>
            </a:extLst>
          </p:cNvPr>
          <p:cNvSpPr>
            <a:spLocks noGrp="1"/>
          </p:cNvSpPr>
          <p:nvPr>
            <p:ph type="title"/>
          </p:nvPr>
        </p:nvSpPr>
        <p:spPr/>
        <p:txBody>
          <a:bodyPr/>
          <a:lstStyle/>
          <a:p>
            <a:r>
              <a:rPr lang="en-US" dirty="0"/>
              <a:t>Service Orchestration</a:t>
            </a:r>
          </a:p>
        </p:txBody>
      </p:sp>
      <p:pic>
        <p:nvPicPr>
          <p:cNvPr id="2052" name="Picture 4" descr="BPMN pizza example">
            <a:extLst>
              <a:ext uri="{FF2B5EF4-FFF2-40B4-BE49-F238E27FC236}">
                <a16:creationId xmlns:a16="http://schemas.microsoft.com/office/drawing/2014/main" id="{B4658516-0CB7-8393-EA6F-01F1F9543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04950"/>
            <a:ext cx="3276600" cy="200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851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F14323-492A-DA70-D26C-5D9C167E9D9F}"/>
              </a:ext>
            </a:extLst>
          </p:cNvPr>
          <p:cNvSpPr>
            <a:spLocks noGrp="1"/>
          </p:cNvSpPr>
          <p:nvPr>
            <p:ph idx="1"/>
          </p:nvPr>
        </p:nvSpPr>
        <p:spPr>
          <a:xfrm>
            <a:off x="152400" y="590550"/>
            <a:ext cx="8839200" cy="1022350"/>
          </a:xfrm>
        </p:spPr>
        <p:txBody>
          <a:bodyPr/>
          <a:lstStyle/>
          <a:p>
            <a:r>
              <a:rPr lang="en-US" sz="1800" dirty="0"/>
              <a:t>We saw the basic diagram, but …</a:t>
            </a:r>
            <a:br>
              <a:rPr lang="en-US" sz="1800" dirty="0"/>
            </a:br>
            <a:r>
              <a:rPr lang="en-US" sz="1800" dirty="0"/>
              <a:t>this is an anti-pattern and does not scale.</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But, how do you write the event driven microservices?</a:t>
            </a:r>
          </a:p>
          <a:p>
            <a:pPr lvl="1"/>
            <a:r>
              <a:rPr lang="en-US" sz="1600" dirty="0"/>
              <a:t>Well, you can just write code … …</a:t>
            </a:r>
          </a:p>
          <a:p>
            <a:pPr lvl="1"/>
            <a:r>
              <a:rPr lang="en-US" sz="1600" dirty="0"/>
              <a:t>Or use a state machines abstraction.</a:t>
            </a:r>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F372883E-874F-D43A-67C7-0707A237195E}"/>
              </a:ext>
            </a:extLst>
          </p:cNvPr>
          <p:cNvSpPr>
            <a:spLocks noGrp="1"/>
          </p:cNvSpPr>
          <p:nvPr>
            <p:ph type="title"/>
          </p:nvPr>
        </p:nvSpPr>
        <p:spPr/>
        <p:txBody>
          <a:bodyPr/>
          <a:lstStyle/>
          <a:p>
            <a:r>
              <a:rPr lang="en-US" dirty="0"/>
              <a:t>Choreography</a:t>
            </a:r>
          </a:p>
        </p:txBody>
      </p:sp>
      <p:pic>
        <p:nvPicPr>
          <p:cNvPr id="4" name="Picture 3">
            <a:extLst>
              <a:ext uri="{FF2B5EF4-FFF2-40B4-BE49-F238E27FC236}">
                <a16:creationId xmlns:a16="http://schemas.microsoft.com/office/drawing/2014/main" id="{14A9E3AB-A59A-1A8F-8B21-771D1D59A878}"/>
              </a:ext>
            </a:extLst>
          </p:cNvPr>
          <p:cNvPicPr>
            <a:picLocks noChangeAspect="1"/>
          </p:cNvPicPr>
          <p:nvPr/>
        </p:nvPicPr>
        <p:blipFill>
          <a:blip r:embed="rId2"/>
          <a:stretch>
            <a:fillRect/>
          </a:stretch>
        </p:blipFill>
        <p:spPr>
          <a:xfrm>
            <a:off x="5105400" y="26435"/>
            <a:ext cx="1911305" cy="1479550"/>
          </a:xfrm>
          <a:prstGeom prst="rect">
            <a:avLst/>
          </a:prstGeom>
        </p:spPr>
      </p:pic>
      <p:pic>
        <p:nvPicPr>
          <p:cNvPr id="3074" name="Picture 2">
            <a:extLst>
              <a:ext uri="{FF2B5EF4-FFF2-40B4-BE49-F238E27FC236}">
                <a16:creationId xmlns:a16="http://schemas.microsoft.com/office/drawing/2014/main" id="{5CE3B8FE-33B5-B059-5174-CE953A59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3831"/>
            <a:ext cx="2875430" cy="2076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07BEE7-F475-2316-4995-4A817D20F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819" y="1493456"/>
            <a:ext cx="2722465" cy="205086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6FB560BD-1720-8483-634E-98B559FA08BF}"/>
              </a:ext>
            </a:extLst>
          </p:cNvPr>
          <p:cNvSpPr/>
          <p:nvPr/>
        </p:nvSpPr>
        <p:spPr>
          <a:xfrm>
            <a:off x="3147663" y="2331838"/>
            <a:ext cx="1676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63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97E667-16FD-EB30-D108-D955E0A929F7}"/>
              </a:ext>
            </a:extLst>
          </p:cNvPr>
          <p:cNvSpPr>
            <a:spLocks noGrp="1"/>
          </p:cNvSpPr>
          <p:nvPr>
            <p:ph idx="1"/>
          </p:nvPr>
        </p:nvSpPr>
        <p:spPr>
          <a:xfrm>
            <a:off x="137160" y="2494247"/>
            <a:ext cx="8839200" cy="2090289"/>
          </a:xfrm>
        </p:spPr>
        <p:txBody>
          <a:bodyPr/>
          <a:lstStyle/>
          <a:p>
            <a:r>
              <a:rPr lang="en-US" dirty="0"/>
              <a:t>A state machine is an abstraction.</a:t>
            </a:r>
          </a:p>
          <a:p>
            <a:r>
              <a:rPr lang="en-US" dirty="0"/>
              <a:t>There are many models for defining state machines.</a:t>
            </a:r>
          </a:p>
          <a:p>
            <a:r>
              <a:rPr lang="en-US" dirty="0"/>
              <a:t>There are also development tools, runtimes, … …</a:t>
            </a:r>
          </a:p>
          <a:p>
            <a:r>
              <a:rPr lang="en-US" dirty="0"/>
              <a:t>We will look at a specific example: AWS Step Functions</a:t>
            </a:r>
          </a:p>
        </p:txBody>
      </p:sp>
      <p:sp>
        <p:nvSpPr>
          <p:cNvPr id="3" name="Title 2">
            <a:extLst>
              <a:ext uri="{FF2B5EF4-FFF2-40B4-BE49-F238E27FC236}">
                <a16:creationId xmlns:a16="http://schemas.microsoft.com/office/drawing/2014/main" id="{DDF8C6FC-5065-48B5-1349-C7BB4975F533}"/>
              </a:ext>
            </a:extLst>
          </p:cNvPr>
          <p:cNvSpPr>
            <a:spLocks noGrp="1"/>
          </p:cNvSpPr>
          <p:nvPr>
            <p:ph type="title"/>
          </p:nvPr>
        </p:nvSpPr>
        <p:spPr/>
        <p:txBody>
          <a:bodyPr/>
          <a:lstStyle/>
          <a:p>
            <a:r>
              <a:rPr lang="en-US" dirty="0"/>
              <a:t>State Machine</a:t>
            </a:r>
          </a:p>
        </p:txBody>
      </p:sp>
      <p:pic>
        <p:nvPicPr>
          <p:cNvPr id="4098" name="Picture 2">
            <a:extLst>
              <a:ext uri="{FF2B5EF4-FFF2-40B4-BE49-F238E27FC236}">
                <a16:creationId xmlns:a16="http://schemas.microsoft.com/office/drawing/2014/main" id="{DDB647AF-1B31-F90A-D83F-754B5259A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4" y="449189"/>
            <a:ext cx="2700248" cy="1970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3144B27-2B22-18F9-F3F5-66679B6B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584" y="580178"/>
            <a:ext cx="3026627" cy="16704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defined">
            <a:extLst>
              <a:ext uri="{FF2B5EF4-FFF2-40B4-BE49-F238E27FC236}">
                <a16:creationId xmlns:a16="http://schemas.microsoft.com/office/drawing/2014/main" id="{E95CA93A-A55F-53C1-469B-27B7ADECB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016" y="787861"/>
            <a:ext cx="3148584" cy="125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152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Step Functions</a:t>
            </a:r>
            <a:br>
              <a:rPr lang="en-US" altLang="en-US" sz="2800" i="1" dirty="0">
                <a:solidFill>
                  <a:schemeClr val="bg1"/>
                </a:solidFill>
              </a:rPr>
            </a:br>
            <a:r>
              <a:rPr lang="en-US" altLang="en-US" sz="2800" i="1" dirty="0">
                <a:solidFill>
                  <a:schemeClr val="bg1"/>
                </a:solidFill>
              </a:rPr>
              <a:t>Switch to Amazon Presentation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119448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
        <p:nvSpPr>
          <p:cNvPr id="2" name="Rectangle 1">
            <a:extLst>
              <a:ext uri="{FF2B5EF4-FFF2-40B4-BE49-F238E27FC236}">
                <a16:creationId xmlns:a16="http://schemas.microsoft.com/office/drawing/2014/main" id="{2D481D85-EE3C-CA87-2F70-0BDFF5E12F6A}"/>
              </a:ext>
            </a:extLst>
          </p:cNvPr>
          <p:cNvSpPr/>
          <p:nvPr/>
        </p:nvSpPr>
        <p:spPr>
          <a:xfrm>
            <a:off x="0" y="438150"/>
            <a:ext cx="9144000" cy="424815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Overview/Review</a:t>
            </a:r>
          </a:p>
        </p:txBody>
      </p:sp>
    </p:spTree>
    <p:extLst>
      <p:ext uri="{BB962C8B-B14F-4D97-AF65-F5344CB8AC3E}">
        <p14:creationId xmlns:p14="http://schemas.microsoft.com/office/powerpoint/2010/main" val="2565982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 and DynamoDB</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022042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2ADC1-6117-4E91-D190-8BA87CF8AC6B}"/>
              </a:ext>
            </a:extLst>
          </p:cNvPr>
          <p:cNvPicPr>
            <a:picLocks noChangeAspect="1"/>
          </p:cNvPicPr>
          <p:nvPr/>
        </p:nvPicPr>
        <p:blipFill>
          <a:blip r:embed="rId2"/>
          <a:stretch>
            <a:fillRect/>
          </a:stretch>
        </p:blipFill>
        <p:spPr>
          <a:xfrm>
            <a:off x="685800" y="1885950"/>
            <a:ext cx="7315200" cy="2222959"/>
          </a:xfrm>
          <a:prstGeom prst="rect">
            <a:avLst/>
          </a:prstGeom>
        </p:spPr>
      </p:pic>
      <p:sp>
        <p:nvSpPr>
          <p:cNvPr id="2" name="Content Placeholder 1">
            <a:extLst>
              <a:ext uri="{FF2B5EF4-FFF2-40B4-BE49-F238E27FC236}">
                <a16:creationId xmlns:a16="http://schemas.microsoft.com/office/drawing/2014/main" id="{521A9BEB-25CB-E8B1-DDE9-7C25C3046DE5}"/>
              </a:ext>
            </a:extLst>
          </p:cNvPr>
          <p:cNvSpPr>
            <a:spLocks noGrp="1"/>
          </p:cNvSpPr>
          <p:nvPr>
            <p:ph idx="1"/>
          </p:nvPr>
        </p:nvSpPr>
        <p:spPr>
          <a:xfrm>
            <a:off x="152400" y="590550"/>
            <a:ext cx="8839200" cy="1371600"/>
          </a:xfrm>
        </p:spPr>
        <p:txBody>
          <a:bodyPr/>
          <a:lstStyle/>
          <a:p>
            <a:pPr marL="0" indent="0">
              <a:buNone/>
            </a:pPr>
            <a:r>
              <a:rPr lang="en-US" sz="1400" dirty="0"/>
              <a:t>“A cloud database is a database that typically runs on a cloud computing platform and access to the database is provided as-a-service. There are two common deployment models: users can run databases on the cloud independently, using a virtual machine image, or they can purchase access to a database service, maintained by a cloud database provider. Of the databases available on the cloud, some are SQL-based and some use a NoSQL data model.</a:t>
            </a:r>
          </a:p>
          <a:p>
            <a:pPr marL="0" indent="0">
              <a:buNone/>
            </a:pPr>
            <a:r>
              <a:rPr lang="en-US" sz="1400" dirty="0"/>
              <a:t>Database services take care of scalability and high availability of the database. Database services make the underlying software-stack transparent to the user.” (Wikipedia)</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Let’s take a look at 3: Relational Data Service, Dynamo DB, MongoDB (Compass)</a:t>
            </a:r>
          </a:p>
          <a:p>
            <a:pPr marL="0" indent="0">
              <a:buNone/>
            </a:pPr>
            <a:endParaRPr lang="en-US" sz="1800" dirty="0"/>
          </a:p>
        </p:txBody>
      </p:sp>
      <p:sp>
        <p:nvSpPr>
          <p:cNvPr id="3" name="Title 2">
            <a:extLst>
              <a:ext uri="{FF2B5EF4-FFF2-40B4-BE49-F238E27FC236}">
                <a16:creationId xmlns:a16="http://schemas.microsoft.com/office/drawing/2014/main" id="{99A99FB0-D7EF-701E-F203-D4876C943E6E}"/>
              </a:ext>
            </a:extLst>
          </p:cNvPr>
          <p:cNvSpPr>
            <a:spLocks noGrp="1"/>
          </p:cNvSpPr>
          <p:nvPr>
            <p:ph type="title"/>
          </p:nvPr>
        </p:nvSpPr>
        <p:spPr/>
        <p:txBody>
          <a:bodyPr/>
          <a:lstStyle/>
          <a:p>
            <a:r>
              <a:rPr lang="en-US" dirty="0"/>
              <a:t>Database-as-a-Service</a:t>
            </a:r>
          </a:p>
        </p:txBody>
      </p:sp>
    </p:spTree>
    <p:extLst>
      <p:ext uri="{BB962C8B-B14F-4D97-AF65-F5344CB8AC3E}">
        <p14:creationId xmlns:p14="http://schemas.microsoft.com/office/powerpoint/2010/main" val="3226555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428370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r>
              <a:rPr lang="en-US" altLang="en-US" dirty="0"/>
              <a:t>http://</a:t>
            </a:r>
            <a:r>
              <a:rPr lang="en-US" altLang="en-US" dirty="0" err="1"/>
              <a:t>slideplayer.com</a:t>
            </a:r>
            <a:r>
              <a:rPr lang="en-US" altLang="en-US" dirty="0"/>
              <a:t>/slide/9307681</a:t>
            </a:r>
            <a:endParaRPr lang="en-US" dirty="0"/>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u="sng" dirty="0">
                <a:solidFill>
                  <a:srgbClr val="FF0000"/>
                </a:solidFill>
              </a:rPr>
              <a:t>Isolation</a:t>
            </a:r>
            <a:r>
              <a:rPr lang="en-US" sz="1200" u="sng" dirty="0">
                <a:solidFill>
                  <a:srgbClr val="FF0000"/>
                </a:solidFill>
              </a:rPr>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r>
              <a:rPr lang="en-US" sz="1200" u="sng" dirty="0"/>
              <a:t>.</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 </a:t>
            </a:r>
            <a:r>
              <a:rPr lang="en-US" dirty="0">
                <a:hlinkClick r:id="rId4" tooltip="Transaction processing"/>
              </a:rPr>
              <a:t>transaction processing</a:t>
            </a:r>
            <a:r>
              <a:rPr lang="en-US" dirty="0"/>
              <a:t> (transaction management), and various </a:t>
            </a:r>
            <a:r>
              <a:rPr lang="en-US" dirty="0">
                <a:hlinkClick r:id="rId5" tooltip="Database transaction"/>
              </a:rPr>
              <a:t>transactional</a:t>
            </a:r>
            <a:r>
              <a:rPr lang="en-US" dirty="0"/>
              <a:t> applications (e.g., </a:t>
            </a:r>
            <a:r>
              <a:rPr lang="en-US" dirty="0">
                <a:hlinkClick r:id="rId6" tooltip="Transactional memory"/>
              </a:rPr>
              <a:t>transactional memory</a:t>
            </a:r>
            <a:r>
              <a:rPr lang="en-US" baseline="30000" dirty="0">
                <a:hlinkClick r:id="rId7"/>
              </a:rPr>
              <a:t>[3]</a:t>
            </a:r>
            <a:r>
              <a:rPr lang="en-US" dirty="0"/>
              <a:t> and </a:t>
            </a:r>
            <a:r>
              <a:rPr lang="en-US" dirty="0">
                <a:hlinkClick r:id="rId8" tooltip="Software transactional memory"/>
              </a:rPr>
              <a:t>software transactional memory</a:t>
            </a:r>
            <a:r>
              <a:rPr lang="en-US" dirty="0"/>
              <a:t>), both centralized and </a:t>
            </a:r>
            <a:r>
              <a:rPr lang="en-US" dirty="0">
                <a:hlinkClick r:id="rId9" tooltip="Distributed computing"/>
              </a:rPr>
              <a:t>distributed</a:t>
            </a:r>
            <a:r>
              <a:rPr lang="en-US" dirty="0"/>
              <a:t>, a transaction </a:t>
            </a:r>
            <a:r>
              <a:rPr lang="en-US" dirty="0">
                <a:hlinkClick r:id="rId10"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1" tooltip="Isolation (computer science)"/>
              </a:rPr>
              <a:t>isolation</a:t>
            </a:r>
            <a:r>
              <a:rPr lang="en-US" dirty="0"/>
              <a:t> between </a:t>
            </a:r>
            <a:r>
              <a:rPr lang="en-US" dirty="0">
                <a:hlinkClick r:id="rId5"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0D9BAA-0C11-B1A3-F8D4-071DE47E869E}"/>
              </a:ext>
            </a:extLst>
          </p:cNvPr>
          <p:cNvSpPr>
            <a:spLocks noGrp="1"/>
          </p:cNvSpPr>
          <p:nvPr>
            <p:ph idx="1"/>
          </p:nvPr>
        </p:nvSpPr>
        <p:spPr>
          <a:xfrm>
            <a:off x="152400" y="552450"/>
            <a:ext cx="8839200" cy="4038600"/>
          </a:xfrm>
        </p:spPr>
        <p:txBody>
          <a:bodyPr/>
          <a:lstStyle/>
          <a:p>
            <a:r>
              <a:rPr lang="en-US" dirty="0"/>
              <a:t>There two core concepts in “composition:”</a:t>
            </a:r>
          </a:p>
          <a:p>
            <a:pPr lvl="1"/>
            <a:r>
              <a:rPr lang="en-US" dirty="0"/>
              <a:t>Structure: </a:t>
            </a:r>
          </a:p>
          <a:p>
            <a:pPr lvl="2"/>
            <a:r>
              <a:rPr lang="en-US" dirty="0"/>
              <a:t>“What is connected to what?”</a:t>
            </a:r>
          </a:p>
          <a:p>
            <a:pPr lvl="2"/>
            <a:r>
              <a:rPr lang="en-US" dirty="0"/>
              <a:t>“How does component A find the implementation of interface B that is uses?”</a:t>
            </a:r>
          </a:p>
          <a:p>
            <a:pPr lvl="1"/>
            <a:r>
              <a:rPr lang="en-US" dirty="0"/>
              <a:t>Behavior: </a:t>
            </a:r>
          </a:p>
          <a:p>
            <a:pPr lvl="2"/>
            <a:r>
              <a:rPr lang="en-US" dirty="0"/>
              <a:t>The internal logic of a component is encapsulated.</a:t>
            </a:r>
          </a:p>
          <a:p>
            <a:pPr lvl="2"/>
            <a:r>
              <a:rPr lang="en-US" dirty="0"/>
              <a:t>“What is the behavior of the overall system built on individual components behavior.”</a:t>
            </a:r>
          </a:p>
          <a:p>
            <a:r>
              <a:rPr lang="en-US" dirty="0"/>
              <a:t>There are logical or conceptual ways to think about and implement the concepts:</a:t>
            </a:r>
          </a:p>
          <a:p>
            <a:pPr lvl="1"/>
            <a:r>
              <a:rPr lang="en-US" dirty="0"/>
              <a:t>Structure: C4 Models, UML Class and Component Diagrams, Dependency Injection, Service Factory/Locator, … …</a:t>
            </a:r>
          </a:p>
          <a:p>
            <a:pPr lvl="1"/>
            <a:r>
              <a:rPr lang="en-US" dirty="0"/>
              <a:t>Behavior: State Machines, Sequence Diagrams, BPMN, Step Functions, </a:t>
            </a:r>
            <a:br>
              <a:rPr lang="en-US" dirty="0"/>
            </a:br>
            <a:r>
              <a:rPr lang="en-US" dirty="0"/>
              <a:t>Workflow Engines, … …</a:t>
            </a:r>
          </a:p>
        </p:txBody>
      </p:sp>
      <p:sp>
        <p:nvSpPr>
          <p:cNvPr id="3" name="Title 2">
            <a:extLst>
              <a:ext uri="{FF2B5EF4-FFF2-40B4-BE49-F238E27FC236}">
                <a16:creationId xmlns:a16="http://schemas.microsoft.com/office/drawing/2014/main" id="{FDC894AF-60FE-8FC0-F3AC-B94B1404C9AC}"/>
              </a:ext>
            </a:extLst>
          </p:cNvPr>
          <p:cNvSpPr>
            <a:spLocks noGrp="1"/>
          </p:cNvSpPr>
          <p:nvPr>
            <p:ph type="title"/>
          </p:nvPr>
        </p:nvSpPr>
        <p:spPr/>
        <p:txBody>
          <a:bodyPr/>
          <a:lstStyle/>
          <a:p>
            <a:r>
              <a:rPr lang="en-US" dirty="0"/>
              <a:t>Concepts</a:t>
            </a:r>
          </a:p>
        </p:txBody>
      </p:sp>
    </p:spTree>
    <p:extLst>
      <p:ext uri="{BB962C8B-B14F-4D97-AF65-F5344CB8AC3E}">
        <p14:creationId xmlns:p14="http://schemas.microsoft.com/office/powerpoint/2010/main" val="3578565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write may not persist after conflicts are reconciled, the read may not get the latest write)</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Tree>
    <p:extLst>
      <p:ext uri="{BB962C8B-B14F-4D97-AF65-F5344CB8AC3E}">
        <p14:creationId xmlns:p14="http://schemas.microsoft.com/office/powerpoint/2010/main" val="3742656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r>
              <a:rPr lang="en-US" dirty="0"/>
              <a:t>(Or other strategy)</a:t>
            </a:r>
          </a:p>
        </p:txBody>
      </p:sp>
    </p:spTree>
    <p:extLst>
      <p:ext uri="{BB962C8B-B14F-4D97-AF65-F5344CB8AC3E}">
        <p14:creationId xmlns:p14="http://schemas.microsoft.com/office/powerpoint/2010/main" val="3783091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70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r>
              <a:rPr lang="en-US" dirty="0"/>
              <a:t>MongoDB </a:t>
            </a:r>
            <a:r>
              <a:rPr lang="en-US" dirty="0" err="1"/>
              <a:t>Sharding</a:t>
            </a:r>
            <a:endParaRPr lang="en-US" dirty="0"/>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r>
              <a:rPr lang="en-US" dirty="0"/>
              <a:t>DynamoDB Partitioning</a:t>
            </a:r>
          </a:p>
        </p:txBody>
      </p:sp>
    </p:spTree>
    <p:extLst>
      <p:ext uri="{BB962C8B-B14F-4D97-AF65-F5344CB8AC3E}">
        <p14:creationId xmlns:p14="http://schemas.microsoft.com/office/powerpoint/2010/main" val="1802866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DynamoDB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11">
            <a:extLst>
              <a:ext uri="{FF2B5EF4-FFF2-40B4-BE49-F238E27FC236}">
                <a16:creationId xmlns:a16="http://schemas.microsoft.com/office/drawing/2014/main" id="{609FEE75-5686-7004-41DC-B070D8CC2754}"/>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710355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7A38413-50FD-974E-A8D7-F786FE160695}"/>
              </a:ext>
            </a:extLst>
          </p:cNvPr>
          <p:cNvSpPr>
            <a:spLocks noGrp="1"/>
          </p:cNvSpPr>
          <p:nvPr>
            <p:ph type="body" sz="quarter" idx="10"/>
          </p:nvPr>
        </p:nvSpPr>
        <p:spPr/>
        <p:txBody>
          <a:bodyPr/>
          <a:lstStyle/>
          <a:p>
            <a:r>
              <a:rPr lang="en-US" dirty="0"/>
              <a:t>DynamoDB – Relational </a:t>
            </a:r>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www.slideshare.net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AmazonWebServices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/introduction-to-amazon-dynamodb-73191648</a:t>
            </a:r>
          </a:p>
        </p:txBody>
      </p:sp>
    </p:spTree>
    <p:extLst>
      <p:ext uri="{BB962C8B-B14F-4D97-AF65-F5344CB8AC3E}">
        <p14:creationId xmlns:p14="http://schemas.microsoft.com/office/powerpoint/2010/main" val="4062113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
        <p:nvSpPr>
          <p:cNvPr id="2" name="Rectangle 1">
            <a:extLst>
              <a:ext uri="{FF2B5EF4-FFF2-40B4-BE49-F238E27FC236}">
                <a16:creationId xmlns:a16="http://schemas.microsoft.com/office/drawing/2014/main" id="{2D481D85-EE3C-CA87-2F70-0BDFF5E12F6A}"/>
              </a:ext>
            </a:extLst>
          </p:cNvPr>
          <p:cNvSpPr/>
          <p:nvPr/>
        </p:nvSpPr>
        <p:spPr>
          <a:xfrm>
            <a:off x="0" y="438150"/>
            <a:ext cx="9144000" cy="424815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Structural Composition</a:t>
            </a:r>
          </a:p>
        </p:txBody>
      </p:sp>
    </p:spTree>
    <p:extLst>
      <p:ext uri="{BB962C8B-B14F-4D97-AF65-F5344CB8AC3E}">
        <p14:creationId xmlns:p14="http://schemas.microsoft.com/office/powerpoint/2010/main" val="3574532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7B0781-BD62-D34E-9574-C87D244B8A8B}"/>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E73A32D3-E905-3E46-996B-82588AE4280B}"/>
              </a:ext>
            </a:extLst>
          </p:cNvPr>
          <p:cNvSpPr>
            <a:spLocks noGrp="1"/>
          </p:cNvSpPr>
          <p:nvPr>
            <p:ph type="body" sz="quarter" idx="10"/>
          </p:nvPr>
        </p:nvSpPr>
        <p:spPr/>
        <p:txBody>
          <a:bodyPr/>
          <a:lstStyle/>
          <a:p>
            <a:r>
              <a:rPr lang="en-US" dirty="0"/>
              <a:t>Dynamo DB – Relational</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r>
              <a:rPr lang="en-US" dirty="0"/>
              <a:t> Data Model</a:t>
            </a:r>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2370046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B50BA-7BF3-BF43-A226-D226C62E5ED6}"/>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899E7228-938F-EF48-B411-5F49D46B0F23}"/>
              </a:ext>
            </a:extLst>
          </p:cNvPr>
          <p:cNvSpPr>
            <a:spLocks noGrp="1"/>
          </p:cNvSpPr>
          <p:nvPr>
            <p:ph type="body" sz="quarter" idx="10"/>
          </p:nvPr>
        </p:nvSpPr>
        <p:spPr/>
        <p:txBody>
          <a:bodyPr/>
          <a:lstStyle/>
          <a:p>
            <a:r>
              <a:rPr lang="en-US" dirty="0"/>
              <a:t>DynamoDB Benefits</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4393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22638-C661-DE41-B060-F1AE3B879DF2}"/>
              </a:ext>
            </a:extLst>
          </p:cNvPr>
          <p:cNvSpPr>
            <a:spLocks noGrp="1"/>
          </p:cNvSpPr>
          <p:nvPr>
            <p:ph type="body" sz="quarter" idx="10"/>
          </p:nvPr>
        </p:nvSpPr>
        <p:spPr/>
        <p:txBody>
          <a:bodyPr/>
          <a:lstStyle/>
          <a:p>
            <a:r>
              <a:rPr lang="en-US" dirty="0"/>
              <a:t>DynamoDB – Hash Key</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r>
              <a:rPr lang="en-US" dirty="0"/>
              <a:t> Hashing</a:t>
            </a:r>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2438438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FC9CC-BF14-AC07-D610-17E1F505CE2D}"/>
              </a:ext>
            </a:extLst>
          </p:cNvPr>
          <p:cNvSpPr>
            <a:spLocks noGrp="1"/>
          </p:cNvSpPr>
          <p:nvPr>
            <p:ph type="title"/>
          </p:nvPr>
        </p:nvSpPr>
        <p:spPr/>
        <p:txBody>
          <a:bodyPr/>
          <a:lstStyle/>
          <a:p>
            <a:r>
              <a:rPr lang="en-US" dirty="0"/>
              <a:t>DynamoDB</a:t>
            </a:r>
          </a:p>
        </p:txBody>
      </p:sp>
      <p:pic>
        <p:nvPicPr>
          <p:cNvPr id="4" name="Picture 3">
            <a:extLst>
              <a:ext uri="{FF2B5EF4-FFF2-40B4-BE49-F238E27FC236}">
                <a16:creationId xmlns:a16="http://schemas.microsoft.com/office/drawing/2014/main" id="{7F1A21E2-B8D0-A681-ABD9-86200CCB06AF}"/>
              </a:ext>
            </a:extLst>
          </p:cNvPr>
          <p:cNvPicPr>
            <a:picLocks noChangeAspect="1"/>
          </p:cNvPicPr>
          <p:nvPr/>
        </p:nvPicPr>
        <p:blipFill>
          <a:blip r:embed="rId2"/>
          <a:stretch>
            <a:fillRect/>
          </a:stretch>
        </p:blipFill>
        <p:spPr>
          <a:xfrm>
            <a:off x="728085" y="551054"/>
            <a:ext cx="7191188" cy="4017772"/>
          </a:xfrm>
          <a:prstGeom prst="rect">
            <a:avLst/>
          </a:prstGeom>
        </p:spPr>
      </p:pic>
    </p:spTree>
    <p:extLst>
      <p:ext uri="{BB962C8B-B14F-4D97-AF65-F5344CB8AC3E}">
        <p14:creationId xmlns:p14="http://schemas.microsoft.com/office/powerpoint/2010/main" val="3891566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FC9CC-BF14-AC07-D610-17E1F505CE2D}"/>
              </a:ext>
            </a:extLst>
          </p:cNvPr>
          <p:cNvSpPr>
            <a:spLocks noGrp="1"/>
          </p:cNvSpPr>
          <p:nvPr>
            <p:ph type="title"/>
          </p:nvPr>
        </p:nvSpPr>
        <p:spPr/>
        <p:txBody>
          <a:bodyPr/>
          <a:lstStyle/>
          <a:p>
            <a:r>
              <a:rPr lang="en-US" dirty="0"/>
              <a:t>DynamoDB</a:t>
            </a:r>
          </a:p>
        </p:txBody>
      </p:sp>
      <p:pic>
        <p:nvPicPr>
          <p:cNvPr id="2" name="Picture 1">
            <a:extLst>
              <a:ext uri="{FF2B5EF4-FFF2-40B4-BE49-F238E27FC236}">
                <a16:creationId xmlns:a16="http://schemas.microsoft.com/office/drawing/2014/main" id="{06E64075-A0E0-0A54-E0F1-5B48D1CA5A90}"/>
              </a:ext>
            </a:extLst>
          </p:cNvPr>
          <p:cNvPicPr>
            <a:picLocks noChangeAspect="1"/>
          </p:cNvPicPr>
          <p:nvPr/>
        </p:nvPicPr>
        <p:blipFill>
          <a:blip r:embed="rId2"/>
          <a:stretch>
            <a:fillRect/>
          </a:stretch>
        </p:blipFill>
        <p:spPr>
          <a:xfrm>
            <a:off x="646907" y="486169"/>
            <a:ext cx="7429500" cy="4150919"/>
          </a:xfrm>
          <a:prstGeom prst="rect">
            <a:avLst/>
          </a:prstGeom>
        </p:spPr>
      </p:pic>
    </p:spTree>
    <p:extLst>
      <p:ext uri="{BB962C8B-B14F-4D97-AF65-F5344CB8AC3E}">
        <p14:creationId xmlns:p14="http://schemas.microsoft.com/office/powerpoint/2010/main" val="427607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FC9CC-BF14-AC07-D610-17E1F505CE2D}"/>
              </a:ext>
            </a:extLst>
          </p:cNvPr>
          <p:cNvSpPr>
            <a:spLocks noGrp="1"/>
          </p:cNvSpPr>
          <p:nvPr>
            <p:ph type="title"/>
          </p:nvPr>
        </p:nvSpPr>
        <p:spPr/>
        <p:txBody>
          <a:bodyPr/>
          <a:lstStyle/>
          <a:p>
            <a:r>
              <a:rPr lang="en-US" dirty="0"/>
              <a:t>DynamoDB</a:t>
            </a:r>
          </a:p>
        </p:txBody>
      </p:sp>
      <p:pic>
        <p:nvPicPr>
          <p:cNvPr id="4" name="Picture 3">
            <a:extLst>
              <a:ext uri="{FF2B5EF4-FFF2-40B4-BE49-F238E27FC236}">
                <a16:creationId xmlns:a16="http://schemas.microsoft.com/office/drawing/2014/main" id="{7ABA1147-6C22-7EE1-6BDE-55624517C474}"/>
              </a:ext>
            </a:extLst>
          </p:cNvPr>
          <p:cNvPicPr>
            <a:picLocks noChangeAspect="1"/>
          </p:cNvPicPr>
          <p:nvPr/>
        </p:nvPicPr>
        <p:blipFill>
          <a:blip r:embed="rId2"/>
          <a:stretch>
            <a:fillRect/>
          </a:stretch>
        </p:blipFill>
        <p:spPr>
          <a:xfrm>
            <a:off x="744029" y="499056"/>
            <a:ext cx="7439973" cy="4187244"/>
          </a:xfrm>
          <a:prstGeom prst="rect">
            <a:avLst/>
          </a:prstGeom>
        </p:spPr>
      </p:pic>
    </p:spTree>
    <p:extLst>
      <p:ext uri="{BB962C8B-B14F-4D97-AF65-F5344CB8AC3E}">
        <p14:creationId xmlns:p14="http://schemas.microsoft.com/office/powerpoint/2010/main" val="3152751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FC9CC-BF14-AC07-D610-17E1F505CE2D}"/>
              </a:ext>
            </a:extLst>
          </p:cNvPr>
          <p:cNvSpPr>
            <a:spLocks noGrp="1"/>
          </p:cNvSpPr>
          <p:nvPr>
            <p:ph type="title"/>
          </p:nvPr>
        </p:nvSpPr>
        <p:spPr/>
        <p:txBody>
          <a:bodyPr/>
          <a:lstStyle/>
          <a:p>
            <a:r>
              <a:rPr lang="en-US" dirty="0"/>
              <a:t>DynamoDB</a:t>
            </a:r>
          </a:p>
        </p:txBody>
      </p:sp>
      <p:pic>
        <p:nvPicPr>
          <p:cNvPr id="2" name="Picture 1">
            <a:extLst>
              <a:ext uri="{FF2B5EF4-FFF2-40B4-BE49-F238E27FC236}">
                <a16:creationId xmlns:a16="http://schemas.microsoft.com/office/drawing/2014/main" id="{107859FA-C1D8-842B-0AC9-6190BDF9B315}"/>
              </a:ext>
            </a:extLst>
          </p:cNvPr>
          <p:cNvPicPr>
            <a:picLocks noChangeAspect="1"/>
          </p:cNvPicPr>
          <p:nvPr/>
        </p:nvPicPr>
        <p:blipFill>
          <a:blip r:embed="rId2"/>
          <a:stretch>
            <a:fillRect/>
          </a:stretch>
        </p:blipFill>
        <p:spPr>
          <a:xfrm>
            <a:off x="558797" y="456282"/>
            <a:ext cx="7517610" cy="4230938"/>
          </a:xfrm>
          <a:prstGeom prst="rect">
            <a:avLst/>
          </a:prstGeom>
        </p:spPr>
      </p:pic>
    </p:spTree>
    <p:extLst>
      <p:ext uri="{BB962C8B-B14F-4D97-AF65-F5344CB8AC3E}">
        <p14:creationId xmlns:p14="http://schemas.microsoft.com/office/powerpoint/2010/main" val="1703495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Document Databases – Semi-Structured Schema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57</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91C1D9-8E75-994D-BA9F-EC6BA8CE64D2}"/>
              </a:ext>
            </a:extLst>
          </p:cNvPr>
          <p:cNvPicPr>
            <a:picLocks noChangeAspect="1"/>
          </p:cNvPicPr>
          <p:nvPr/>
        </p:nvPicPr>
        <p:blipFill>
          <a:blip r:embed="rId4"/>
          <a:stretch>
            <a:fillRect/>
          </a:stretch>
        </p:blipFill>
        <p:spPr>
          <a:xfrm>
            <a:off x="84908" y="572207"/>
            <a:ext cx="5583446" cy="3632288"/>
          </a:xfrm>
          <a:prstGeom prst="rect">
            <a:avLst/>
          </a:prstGeom>
        </p:spPr>
      </p:pic>
      <p:sp>
        <p:nvSpPr>
          <p:cNvPr id="6" name="Content Placeholder 5">
            <a:extLst>
              <a:ext uri="{FF2B5EF4-FFF2-40B4-BE49-F238E27FC236}">
                <a16:creationId xmlns:a16="http://schemas.microsoft.com/office/drawing/2014/main" id="{067EA695-E61C-B74C-AC2E-C98E78333DA4}"/>
              </a:ext>
            </a:extLst>
          </p:cNvPr>
          <p:cNvSpPr>
            <a:spLocks noGrp="1"/>
          </p:cNvSpPr>
          <p:nvPr>
            <p:ph idx="1"/>
          </p:nvPr>
        </p:nvSpPr>
        <p:spPr>
          <a:xfrm>
            <a:off x="5897880" y="556058"/>
            <a:ext cx="3092134" cy="4076665"/>
          </a:xfrm>
        </p:spPr>
        <p:txBody>
          <a:bodyPr>
            <a:normAutofit/>
          </a:bodyPr>
          <a:lstStyle/>
          <a:p>
            <a:pPr marL="0" indent="0">
              <a:lnSpc>
                <a:spcPct val="110000"/>
              </a:lnSpc>
              <a:spcBef>
                <a:spcPts val="0"/>
              </a:spcBef>
              <a:buNone/>
            </a:pPr>
            <a:r>
              <a:rPr lang="en-US" sz="1600" dirty="0"/>
              <a:t>The relation model has difficulties with some types of data:</a:t>
            </a:r>
          </a:p>
          <a:p>
            <a:pPr lvl="1">
              <a:lnSpc>
                <a:spcPct val="110000"/>
              </a:lnSpc>
              <a:spcBef>
                <a:spcPts val="0"/>
              </a:spcBef>
            </a:pPr>
            <a:r>
              <a:rPr lang="en-US" sz="1200" dirty="0"/>
              <a:t>Columns that are lists or maps</a:t>
            </a:r>
          </a:p>
          <a:p>
            <a:pPr lvl="1">
              <a:lnSpc>
                <a:spcPct val="110000"/>
              </a:lnSpc>
              <a:spcBef>
                <a:spcPts val="0"/>
              </a:spcBef>
            </a:pPr>
            <a:r>
              <a:rPr lang="en-US" sz="1200" dirty="0"/>
              <a:t>Nesting – things inside things</a:t>
            </a:r>
          </a:p>
          <a:p>
            <a:pPr lvl="1">
              <a:lnSpc>
                <a:spcPct val="110000"/>
              </a:lnSpc>
              <a:spcBef>
                <a:spcPts val="0"/>
              </a:spcBef>
            </a:pPr>
            <a:r>
              <a:rPr lang="en-US" sz="1200" dirty="0"/>
              <a:t>Discover you need a modified schema when you get a piece of data.</a:t>
            </a:r>
          </a:p>
          <a:p>
            <a:pPr lvl="1">
              <a:lnSpc>
                <a:spcPct val="110000"/>
              </a:lnSpc>
              <a:spcBef>
                <a:spcPts val="0"/>
              </a:spcBef>
            </a:pPr>
            <a:r>
              <a:rPr lang="en-US" sz="1200" dirty="0"/>
              <a:t>etc.</a:t>
            </a:r>
          </a:p>
          <a:p>
            <a:pPr marL="0" indent="0">
              <a:lnSpc>
                <a:spcPct val="110000"/>
              </a:lnSpc>
              <a:spcBef>
                <a:spcPts val="0"/>
              </a:spcBef>
              <a:buNone/>
            </a:pPr>
            <a:r>
              <a:rPr lang="en-US" sz="1600" dirty="0"/>
              <a:t>All of these are common for documented like data:</a:t>
            </a:r>
          </a:p>
          <a:p>
            <a:pPr lvl="1">
              <a:lnSpc>
                <a:spcPct val="110000"/>
              </a:lnSpc>
              <a:spcBef>
                <a:spcPts val="0"/>
              </a:spcBef>
            </a:pPr>
            <a:r>
              <a:rPr lang="en-US" sz="1200" dirty="0"/>
              <a:t>Threaded discussions.</a:t>
            </a:r>
          </a:p>
          <a:p>
            <a:pPr lvl="1">
              <a:lnSpc>
                <a:spcPct val="110000"/>
              </a:lnSpc>
              <a:spcBef>
                <a:spcPts val="0"/>
              </a:spcBef>
            </a:pPr>
            <a:r>
              <a:rPr lang="en-US" sz="1200" dirty="0"/>
              <a:t>Documents.</a:t>
            </a:r>
          </a:p>
          <a:p>
            <a:pPr lvl="1">
              <a:lnSpc>
                <a:spcPct val="110000"/>
              </a:lnSpc>
              <a:spcBef>
                <a:spcPts val="0"/>
              </a:spcBef>
            </a:pPr>
            <a:r>
              <a:rPr lang="en-US" sz="1200" dirty="0"/>
              <a:t>... ...</a:t>
            </a:r>
          </a:p>
          <a:p>
            <a:pPr>
              <a:lnSpc>
                <a:spcPct val="110000"/>
              </a:lnSpc>
              <a:spcBef>
                <a:spcPts val="0"/>
              </a:spcBef>
            </a:pPr>
            <a:r>
              <a:rPr lang="en-US" sz="1600" dirty="0"/>
              <a:t>Document DBs emerged to handle these scenarios. </a:t>
            </a:r>
          </a:p>
        </p:txBody>
      </p:sp>
    </p:spTree>
    <p:extLst>
      <p:ext uri="{BB962C8B-B14F-4D97-AF65-F5344CB8AC3E}">
        <p14:creationId xmlns:p14="http://schemas.microsoft.com/office/powerpoint/2010/main" val="482146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A876D7-E295-828D-9C99-25FFAFED1268}"/>
              </a:ext>
            </a:extLst>
          </p:cNvPr>
          <p:cNvSpPr>
            <a:spLocks noGrp="1"/>
          </p:cNvSpPr>
          <p:nvPr>
            <p:ph type="title"/>
          </p:nvPr>
        </p:nvSpPr>
        <p:spPr/>
        <p:txBody>
          <a:bodyPr/>
          <a:lstStyle/>
          <a:p>
            <a:r>
              <a:rPr lang="en-US" dirty="0"/>
              <a:t>DynamoDB and Documents</a:t>
            </a:r>
          </a:p>
        </p:txBody>
      </p:sp>
      <p:pic>
        <p:nvPicPr>
          <p:cNvPr id="4" name="Picture 3">
            <a:extLst>
              <a:ext uri="{FF2B5EF4-FFF2-40B4-BE49-F238E27FC236}">
                <a16:creationId xmlns:a16="http://schemas.microsoft.com/office/drawing/2014/main" id="{3F969257-FA83-607C-3C4E-7693B47C5EC6}"/>
              </a:ext>
            </a:extLst>
          </p:cNvPr>
          <p:cNvPicPr>
            <a:picLocks noChangeAspect="1"/>
          </p:cNvPicPr>
          <p:nvPr/>
        </p:nvPicPr>
        <p:blipFill>
          <a:blip r:embed="rId2"/>
          <a:stretch>
            <a:fillRect/>
          </a:stretch>
        </p:blipFill>
        <p:spPr>
          <a:xfrm>
            <a:off x="84908" y="572207"/>
            <a:ext cx="5583446" cy="3632288"/>
          </a:xfrm>
          <a:prstGeom prst="rect">
            <a:avLst/>
          </a:prstGeom>
        </p:spPr>
      </p:pic>
      <p:sp>
        <p:nvSpPr>
          <p:cNvPr id="5" name="Content Placeholder 5">
            <a:extLst>
              <a:ext uri="{FF2B5EF4-FFF2-40B4-BE49-F238E27FC236}">
                <a16:creationId xmlns:a16="http://schemas.microsoft.com/office/drawing/2014/main" id="{155D1A24-624C-C587-49FD-AB40133854C0}"/>
              </a:ext>
            </a:extLst>
          </p:cNvPr>
          <p:cNvSpPr>
            <a:spLocks noGrp="1"/>
          </p:cNvSpPr>
          <p:nvPr>
            <p:ph idx="1"/>
          </p:nvPr>
        </p:nvSpPr>
        <p:spPr>
          <a:xfrm>
            <a:off x="5897880" y="556058"/>
            <a:ext cx="3092134" cy="4076665"/>
          </a:xfrm>
        </p:spPr>
        <p:txBody>
          <a:bodyPr>
            <a:normAutofit/>
          </a:bodyPr>
          <a:lstStyle/>
          <a:p>
            <a:pPr marL="0" indent="0">
              <a:lnSpc>
                <a:spcPct val="110000"/>
              </a:lnSpc>
              <a:spcBef>
                <a:spcPts val="0"/>
              </a:spcBef>
              <a:buNone/>
            </a:pPr>
            <a:r>
              <a:rPr lang="en-US" sz="1600" dirty="0"/>
              <a:t>The relation model has difficulties with some types of data:</a:t>
            </a:r>
          </a:p>
          <a:p>
            <a:pPr lvl="1">
              <a:lnSpc>
                <a:spcPct val="110000"/>
              </a:lnSpc>
              <a:spcBef>
                <a:spcPts val="0"/>
              </a:spcBef>
            </a:pPr>
            <a:r>
              <a:rPr lang="en-US" sz="1200" dirty="0"/>
              <a:t>Columns that are lists or maps</a:t>
            </a:r>
          </a:p>
          <a:p>
            <a:pPr lvl="1">
              <a:lnSpc>
                <a:spcPct val="110000"/>
              </a:lnSpc>
              <a:spcBef>
                <a:spcPts val="0"/>
              </a:spcBef>
            </a:pPr>
            <a:r>
              <a:rPr lang="en-US" sz="1200" dirty="0"/>
              <a:t>Nesting – things inside things</a:t>
            </a:r>
          </a:p>
          <a:p>
            <a:pPr lvl="1">
              <a:lnSpc>
                <a:spcPct val="110000"/>
              </a:lnSpc>
              <a:spcBef>
                <a:spcPts val="0"/>
              </a:spcBef>
            </a:pPr>
            <a:r>
              <a:rPr lang="en-US" sz="1200" dirty="0"/>
              <a:t>Discover you need a modified schema when you get a piece of data.</a:t>
            </a:r>
          </a:p>
          <a:p>
            <a:pPr lvl="1">
              <a:lnSpc>
                <a:spcPct val="110000"/>
              </a:lnSpc>
              <a:spcBef>
                <a:spcPts val="0"/>
              </a:spcBef>
            </a:pPr>
            <a:r>
              <a:rPr lang="en-US" sz="1200" dirty="0"/>
              <a:t>etc.</a:t>
            </a:r>
          </a:p>
          <a:p>
            <a:pPr marL="0" indent="0">
              <a:lnSpc>
                <a:spcPct val="110000"/>
              </a:lnSpc>
              <a:spcBef>
                <a:spcPts val="0"/>
              </a:spcBef>
              <a:buNone/>
            </a:pPr>
            <a:r>
              <a:rPr lang="en-US" sz="1600" dirty="0"/>
              <a:t>All of these are common for documented like data:</a:t>
            </a:r>
          </a:p>
          <a:p>
            <a:pPr lvl="1">
              <a:lnSpc>
                <a:spcPct val="110000"/>
              </a:lnSpc>
              <a:spcBef>
                <a:spcPts val="0"/>
              </a:spcBef>
            </a:pPr>
            <a:r>
              <a:rPr lang="en-US" sz="1200" dirty="0"/>
              <a:t>Threaded discussions.</a:t>
            </a:r>
          </a:p>
          <a:p>
            <a:pPr lvl="1">
              <a:lnSpc>
                <a:spcPct val="110000"/>
              </a:lnSpc>
              <a:spcBef>
                <a:spcPts val="0"/>
              </a:spcBef>
            </a:pPr>
            <a:r>
              <a:rPr lang="en-US" sz="1200" dirty="0"/>
              <a:t>Documents.</a:t>
            </a:r>
          </a:p>
          <a:p>
            <a:pPr lvl="1">
              <a:lnSpc>
                <a:spcPct val="110000"/>
              </a:lnSpc>
              <a:spcBef>
                <a:spcPts val="0"/>
              </a:spcBef>
            </a:pPr>
            <a:r>
              <a:rPr lang="en-US" sz="1200" dirty="0"/>
              <a:t>... ...</a:t>
            </a:r>
          </a:p>
          <a:p>
            <a:pPr>
              <a:lnSpc>
                <a:spcPct val="110000"/>
              </a:lnSpc>
              <a:spcBef>
                <a:spcPts val="0"/>
              </a:spcBef>
            </a:pPr>
            <a:r>
              <a:rPr lang="en-US" sz="1600" dirty="0"/>
              <a:t>Document DBs emerged to handle these scenarios. </a:t>
            </a:r>
          </a:p>
        </p:txBody>
      </p:sp>
    </p:spTree>
    <p:extLst>
      <p:ext uri="{BB962C8B-B14F-4D97-AF65-F5344CB8AC3E}">
        <p14:creationId xmlns:p14="http://schemas.microsoft.com/office/powerpoint/2010/main" val="2075006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3" name="Content Placeholder 2"/>
          <p:cNvSpPr>
            <a:spLocks noGrp="1"/>
          </p:cNvSpPr>
          <p:nvPr>
            <p:ph idx="1"/>
          </p:nvPr>
        </p:nvSpPr>
        <p:spPr>
          <a:xfrm>
            <a:off x="152400" y="590550"/>
            <a:ext cx="4572000" cy="4038600"/>
          </a:xfrm>
          <a:prstGeom prst="rect">
            <a:avLst/>
          </a:prstGeom>
        </p:spPr>
        <p:txBody>
          <a:bodyPr/>
          <a:lstStyle/>
          <a:p>
            <a:r>
              <a:rPr lang="en-US" dirty="0"/>
              <a:t>Achieves much greater scalability and performance than RDBMs</a:t>
            </a:r>
          </a:p>
          <a:p>
            <a:r>
              <a:rPr lang="en-US" dirty="0"/>
              <a:t>Does not support some RDBMs capabilities:</a:t>
            </a:r>
          </a:p>
          <a:p>
            <a:pPr lvl="1"/>
            <a:r>
              <a:rPr lang="en-US" dirty="0"/>
              <a:t>Referential integrity.</a:t>
            </a:r>
          </a:p>
          <a:p>
            <a:pPr lvl="1"/>
            <a:r>
              <a:rPr lang="en-US" dirty="0"/>
              <a:t>JOIN</a:t>
            </a:r>
          </a:p>
          <a:p>
            <a:pPr lvl="1"/>
            <a:r>
              <a:rPr lang="en-US" dirty="0"/>
              <a:t>Queries limited to key fields.</a:t>
            </a:r>
          </a:p>
          <a:p>
            <a:pPr lvl="1"/>
            <a:r>
              <a:rPr lang="en-US" dirty="0"/>
              <a:t>Non-key field queries are always scans.</a:t>
            </a:r>
          </a:p>
          <a:p>
            <a:r>
              <a:rPr lang="en-US" dirty="0"/>
              <a:t>Data model better fit for </a:t>
            </a:r>
            <a:r>
              <a:rPr lang="en-US" i="1" dirty="0"/>
              <a:t>semi-structured</a:t>
            </a:r>
            <a:r>
              <a:rPr lang="en-US" dirty="0"/>
              <a:t> data models and good fit for JSON</a:t>
            </a:r>
          </a:p>
          <a:p>
            <a:pPr lvl="1"/>
            <a:r>
              <a:rPr lang="en-US" dirty="0"/>
              <a:t>Maps</a:t>
            </a:r>
          </a:p>
          <a:p>
            <a:pPr lvl="1"/>
            <a:r>
              <a:rPr lang="en-US" dirty="0"/>
              <a:t>Lists</a:t>
            </a:r>
          </a:p>
        </p:txBody>
      </p:sp>
      <p:sp>
        <p:nvSpPr>
          <p:cNvPr id="5" name="Text Placeholder 4">
            <a:extLst>
              <a:ext uri="{FF2B5EF4-FFF2-40B4-BE49-F238E27FC236}">
                <a16:creationId xmlns:a16="http://schemas.microsoft.com/office/drawing/2014/main" id="{8DB6AC83-86B8-4E45-AB26-F5E9C36CB4A0}"/>
              </a:ext>
            </a:extLst>
          </p:cNvPr>
          <p:cNvSpPr>
            <a:spLocks noGrp="1"/>
          </p:cNvSpPr>
          <p:nvPr>
            <p:ph type="body" sz="quarter" idx="10"/>
          </p:nvPr>
        </p:nvSpPr>
        <p:spPr/>
        <p:txBody>
          <a:bodyPr/>
          <a:lstStyle/>
          <a:p>
            <a:r>
              <a:rPr lang="en-US" dirty="0"/>
              <a:t>DynamoDB Summary</a:t>
            </a:r>
          </a:p>
        </p:txBody>
      </p:sp>
    </p:spTree>
    <p:extLst>
      <p:ext uri="{BB962C8B-B14F-4D97-AF65-F5344CB8AC3E}">
        <p14:creationId xmlns:p14="http://schemas.microsoft.com/office/powerpoint/2010/main" val="126622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24131-6DA4-8677-B821-6B4CC8C071CC}"/>
              </a:ext>
            </a:extLst>
          </p:cNvPr>
          <p:cNvSpPr>
            <a:spLocks noGrp="1"/>
          </p:cNvSpPr>
          <p:nvPr>
            <p:ph type="title"/>
          </p:nvPr>
        </p:nvSpPr>
        <p:spPr/>
        <p:txBody>
          <a:bodyPr/>
          <a:lstStyle/>
          <a:p>
            <a:r>
              <a:rPr lang="en-US" dirty="0"/>
              <a:t>Structural Composition</a:t>
            </a:r>
          </a:p>
        </p:txBody>
      </p:sp>
      <p:pic>
        <p:nvPicPr>
          <p:cNvPr id="4" name="Picture 3">
            <a:extLst>
              <a:ext uri="{FF2B5EF4-FFF2-40B4-BE49-F238E27FC236}">
                <a16:creationId xmlns:a16="http://schemas.microsoft.com/office/drawing/2014/main" id="{13C7A7E8-E864-4684-F5B0-02AA824FC955}"/>
              </a:ext>
            </a:extLst>
          </p:cNvPr>
          <p:cNvPicPr>
            <a:picLocks noChangeAspect="1"/>
          </p:cNvPicPr>
          <p:nvPr/>
        </p:nvPicPr>
        <p:blipFill>
          <a:blip r:embed="rId2"/>
          <a:stretch>
            <a:fillRect/>
          </a:stretch>
        </p:blipFill>
        <p:spPr>
          <a:xfrm>
            <a:off x="15240" y="590550"/>
            <a:ext cx="5731473" cy="3213026"/>
          </a:xfrm>
          <a:prstGeom prst="rect">
            <a:avLst/>
          </a:prstGeom>
        </p:spPr>
      </p:pic>
      <p:sp>
        <p:nvSpPr>
          <p:cNvPr id="2" name="Content Placeholder 1">
            <a:extLst>
              <a:ext uri="{FF2B5EF4-FFF2-40B4-BE49-F238E27FC236}">
                <a16:creationId xmlns:a16="http://schemas.microsoft.com/office/drawing/2014/main" id="{98CE473B-DE36-EF4D-D91E-0DE9969BDFE8}"/>
              </a:ext>
            </a:extLst>
          </p:cNvPr>
          <p:cNvSpPr>
            <a:spLocks noGrp="1"/>
          </p:cNvSpPr>
          <p:nvPr>
            <p:ph idx="1"/>
          </p:nvPr>
        </p:nvSpPr>
        <p:spPr>
          <a:xfrm>
            <a:off x="5715000" y="514350"/>
            <a:ext cx="3276600" cy="4038600"/>
          </a:xfrm>
        </p:spPr>
        <p:txBody>
          <a:bodyPr/>
          <a:lstStyle/>
          <a:p>
            <a:r>
              <a:rPr lang="en-US" sz="1600" dirty="0"/>
              <a:t>There are a lot of lines connecting “components” and “services.”</a:t>
            </a:r>
          </a:p>
          <a:p>
            <a:r>
              <a:rPr lang="en-US" sz="1600" dirty="0"/>
              <a:t>How does this work?</a:t>
            </a:r>
          </a:p>
          <a:p>
            <a:pPr lvl="1"/>
            <a:r>
              <a:rPr lang="en-US" sz="1400" dirty="0"/>
              <a:t>Ultimately, the composition relies on URLs.</a:t>
            </a:r>
          </a:p>
          <a:p>
            <a:pPr lvl="1"/>
            <a:r>
              <a:rPr lang="en-US" sz="1400" dirty="0"/>
              <a:t>But, how does a service know the URLs?</a:t>
            </a:r>
          </a:p>
          <a:p>
            <a:pPr lvl="1"/>
            <a:r>
              <a:rPr lang="en-US" sz="1400" dirty="0"/>
              <a:t>Hardcoding is a bad idea.</a:t>
            </a:r>
          </a:p>
          <a:p>
            <a:pPr lvl="1"/>
            <a:r>
              <a:rPr lang="en-US" sz="1400" dirty="0"/>
              <a:t>Also, how do we encapsulate implementation changes to prevent cascading code changes?</a:t>
            </a:r>
          </a:p>
          <a:p>
            <a:r>
              <a:rPr lang="en-US" sz="1600" dirty="0"/>
              <a:t>There is not generally agreed approach, but there are various patterns.</a:t>
            </a:r>
          </a:p>
        </p:txBody>
      </p:sp>
    </p:spTree>
    <p:extLst>
      <p:ext uri="{BB962C8B-B14F-4D97-AF65-F5344CB8AC3E}">
        <p14:creationId xmlns:p14="http://schemas.microsoft.com/office/powerpoint/2010/main" val="1587133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2D2BB7-A81D-38B3-1F13-C0494CC8915D}"/>
              </a:ext>
            </a:extLst>
          </p:cNvPr>
          <p:cNvSpPr>
            <a:spLocks noGrp="1"/>
          </p:cNvSpPr>
          <p:nvPr>
            <p:ph idx="1"/>
          </p:nvPr>
        </p:nvSpPr>
        <p:spPr/>
        <p:txBody>
          <a:bodyPr/>
          <a:lstStyle/>
          <a:p>
            <a:r>
              <a:rPr lang="en-US" dirty="0"/>
              <a:t>There are some very interesting properties.</a:t>
            </a:r>
          </a:p>
          <a:p>
            <a:r>
              <a:rPr lang="en-US" dirty="0"/>
              <a:t>I will provide some code examples.</a:t>
            </a:r>
          </a:p>
          <a:p>
            <a:r>
              <a:rPr lang="en-US" dirty="0"/>
              <a:t>I am trying to decide which cloud DBs </a:t>
            </a:r>
            <a:r>
              <a:rPr lang="en-US"/>
              <a:t>you should use, if any.</a:t>
            </a:r>
          </a:p>
        </p:txBody>
      </p:sp>
      <p:sp>
        <p:nvSpPr>
          <p:cNvPr id="3" name="Title 2">
            <a:extLst>
              <a:ext uri="{FF2B5EF4-FFF2-40B4-BE49-F238E27FC236}">
                <a16:creationId xmlns:a16="http://schemas.microsoft.com/office/drawing/2014/main" id="{762AEFEE-4B78-6066-673E-B2FCDA2FC1B0}"/>
              </a:ext>
            </a:extLst>
          </p:cNvPr>
          <p:cNvSpPr>
            <a:spLocks noGrp="1"/>
          </p:cNvSpPr>
          <p:nvPr>
            <p:ph type="title"/>
          </p:nvPr>
        </p:nvSpPr>
        <p:spPr/>
        <p:txBody>
          <a:bodyPr/>
          <a:lstStyle/>
          <a:p>
            <a:r>
              <a:rPr lang="en-US" dirty="0"/>
              <a:t>DynamoDB Summary</a:t>
            </a:r>
          </a:p>
        </p:txBody>
      </p:sp>
    </p:spTree>
    <p:extLst>
      <p:ext uri="{BB962C8B-B14F-4D97-AF65-F5344CB8AC3E}">
        <p14:creationId xmlns:p14="http://schemas.microsoft.com/office/powerpoint/2010/main" val="197577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D7A9A-8417-790F-779B-CACA14FC2D50}"/>
              </a:ext>
            </a:extLst>
          </p:cNvPr>
          <p:cNvSpPr>
            <a:spLocks noGrp="1"/>
          </p:cNvSpPr>
          <p:nvPr>
            <p:ph idx="1"/>
          </p:nvPr>
        </p:nvSpPr>
        <p:spPr>
          <a:xfrm>
            <a:off x="152400" y="2952750"/>
            <a:ext cx="4343401" cy="1676400"/>
          </a:xfrm>
        </p:spPr>
        <p:txBody>
          <a:bodyPr/>
          <a:lstStyle/>
          <a:p>
            <a:r>
              <a:rPr lang="en-US" dirty="0"/>
              <a:t>Clearly, hard coding URLs, etc.</a:t>
            </a:r>
            <a:br>
              <a:rPr lang="en-US" dirty="0"/>
            </a:br>
            <a:r>
              <a:rPr lang="en-US" dirty="0"/>
              <a:t>is not the right approach.</a:t>
            </a:r>
          </a:p>
          <a:p>
            <a:r>
              <a:rPr lang="en-US" dirty="0"/>
              <a:t>But, other people must have solved this problem.</a:t>
            </a:r>
          </a:p>
        </p:txBody>
      </p:sp>
      <p:sp>
        <p:nvSpPr>
          <p:cNvPr id="3" name="Title 2">
            <a:extLst>
              <a:ext uri="{FF2B5EF4-FFF2-40B4-BE49-F238E27FC236}">
                <a16:creationId xmlns:a16="http://schemas.microsoft.com/office/drawing/2014/main" id="{7DD171F9-BE90-F503-8032-4D7AFCD2E68A}"/>
              </a:ext>
            </a:extLst>
          </p:cNvPr>
          <p:cNvSpPr>
            <a:spLocks noGrp="1"/>
          </p:cNvSpPr>
          <p:nvPr>
            <p:ph type="title"/>
          </p:nvPr>
        </p:nvSpPr>
        <p:spPr/>
        <p:txBody>
          <a:bodyPr/>
          <a:lstStyle/>
          <a:p>
            <a:r>
              <a:rPr lang="en-US" dirty="0"/>
              <a:t>Do Not do This … …</a:t>
            </a:r>
          </a:p>
        </p:txBody>
      </p:sp>
      <p:pic>
        <p:nvPicPr>
          <p:cNvPr id="4" name="Picture 3">
            <a:extLst>
              <a:ext uri="{FF2B5EF4-FFF2-40B4-BE49-F238E27FC236}">
                <a16:creationId xmlns:a16="http://schemas.microsoft.com/office/drawing/2014/main" id="{6B86E616-6C93-3774-8B05-381D2FD89AF1}"/>
              </a:ext>
            </a:extLst>
          </p:cNvPr>
          <p:cNvPicPr>
            <a:picLocks noChangeAspect="1"/>
          </p:cNvPicPr>
          <p:nvPr/>
        </p:nvPicPr>
        <p:blipFill>
          <a:blip r:embed="rId2"/>
          <a:stretch>
            <a:fillRect/>
          </a:stretch>
        </p:blipFill>
        <p:spPr>
          <a:xfrm>
            <a:off x="121920" y="590550"/>
            <a:ext cx="4445157" cy="2072668"/>
          </a:xfrm>
          <a:prstGeom prst="rect">
            <a:avLst/>
          </a:prstGeom>
        </p:spPr>
      </p:pic>
      <p:pic>
        <p:nvPicPr>
          <p:cNvPr id="5" name="Picture 4">
            <a:extLst>
              <a:ext uri="{FF2B5EF4-FFF2-40B4-BE49-F238E27FC236}">
                <a16:creationId xmlns:a16="http://schemas.microsoft.com/office/drawing/2014/main" id="{0D3470ED-71A5-EE6D-459F-1B1F9DDBEE27}"/>
              </a:ext>
            </a:extLst>
          </p:cNvPr>
          <p:cNvPicPr>
            <a:picLocks noChangeAspect="1"/>
          </p:cNvPicPr>
          <p:nvPr/>
        </p:nvPicPr>
        <p:blipFill>
          <a:blip r:embed="rId3"/>
          <a:stretch>
            <a:fillRect/>
          </a:stretch>
        </p:blipFill>
        <p:spPr>
          <a:xfrm>
            <a:off x="4648200" y="483130"/>
            <a:ext cx="4115427" cy="3992118"/>
          </a:xfrm>
          <a:prstGeom prst="rect">
            <a:avLst/>
          </a:prstGeom>
        </p:spPr>
      </p:pic>
    </p:spTree>
    <p:extLst>
      <p:ext uri="{BB962C8B-B14F-4D97-AF65-F5344CB8AC3E}">
        <p14:creationId xmlns:p14="http://schemas.microsoft.com/office/powerpoint/2010/main" val="2210747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
        <p:nvSpPr>
          <p:cNvPr id="2" name="Rectangle 1">
            <a:extLst>
              <a:ext uri="{FF2B5EF4-FFF2-40B4-BE49-F238E27FC236}">
                <a16:creationId xmlns:a16="http://schemas.microsoft.com/office/drawing/2014/main" id="{2D481D85-EE3C-CA87-2F70-0BDFF5E12F6A}"/>
              </a:ext>
            </a:extLst>
          </p:cNvPr>
          <p:cNvSpPr/>
          <p:nvPr/>
        </p:nvSpPr>
        <p:spPr>
          <a:xfrm>
            <a:off x="0" y="438150"/>
            <a:ext cx="9144000" cy="424815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Design Patterns:</a:t>
            </a:r>
            <a:br>
              <a:rPr lang="en-US" sz="4400" dirty="0">
                <a:solidFill>
                  <a:schemeClr val="tx1"/>
                </a:solidFill>
              </a:rPr>
            </a:br>
            <a:r>
              <a:rPr lang="en-US" sz="4400" dirty="0">
                <a:solidFill>
                  <a:schemeClr val="tx1"/>
                </a:solidFill>
              </a:rPr>
              <a:t>A Digression</a:t>
            </a:r>
          </a:p>
        </p:txBody>
      </p:sp>
    </p:spTree>
    <p:extLst>
      <p:ext uri="{BB962C8B-B14F-4D97-AF65-F5344CB8AC3E}">
        <p14:creationId xmlns:p14="http://schemas.microsoft.com/office/powerpoint/2010/main" val="379800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8586B9-6447-A7C3-1AE9-6069F1AFDB4A}"/>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a:t>
            </a:r>
            <a:br>
              <a:rPr lang="en-US" sz="1800" dirty="0"/>
            </a:br>
            <a:r>
              <a:rPr lang="en-US" sz="1800" dirty="0"/>
              <a:t>(</a:t>
            </a:r>
            <a:r>
              <a:rPr lang="en-US" sz="1800" dirty="0">
                <a:hlinkClick r:id="rId2"/>
              </a:rPr>
              <a:t>https://en.wikipedia.org/wiki/Software_design_pattern</a:t>
            </a:r>
            <a:r>
              <a:rPr lang="en-US" sz="1800" dirty="0"/>
              <a:t>)</a:t>
            </a:r>
            <a:br>
              <a:rPr lang="en-US" sz="1800" dirty="0"/>
            </a:br>
            <a:endParaRPr lang="en-US" sz="1800" dirty="0"/>
          </a:p>
          <a:p>
            <a:r>
              <a:rPr lang="en-US" sz="1800" dirty="0"/>
              <a:t>Design patterns occur at many levels and contexts:</a:t>
            </a:r>
          </a:p>
          <a:p>
            <a:pPr lvl="1"/>
            <a:r>
              <a:rPr lang="en-US" sz="1600" dirty="0"/>
              <a:t>Data Modeling</a:t>
            </a:r>
          </a:p>
          <a:p>
            <a:pPr lvl="1"/>
            <a:r>
              <a:rPr lang="en-US" sz="1600" dirty="0"/>
              <a:t>Implementing OO applications, </a:t>
            </a:r>
            <a:r>
              <a:rPr lang="en-US" sz="1600" dirty="0" err="1"/>
              <a:t>FastAPI</a:t>
            </a:r>
            <a:r>
              <a:rPr lang="en-US" sz="1600" dirty="0"/>
              <a:t> applications, … …</a:t>
            </a:r>
          </a:p>
          <a:p>
            <a:pPr lvl="1"/>
            <a:r>
              <a:rPr lang="en-US" sz="1600" dirty="0"/>
              <a:t>Microservices</a:t>
            </a:r>
          </a:p>
          <a:p>
            <a:pPr lvl="1"/>
            <a:r>
              <a:rPr lang="en-US" sz="1600" dirty="0"/>
              <a:t>… …</a:t>
            </a:r>
          </a:p>
        </p:txBody>
      </p:sp>
      <p:sp>
        <p:nvSpPr>
          <p:cNvPr id="3" name="Title 2">
            <a:extLst>
              <a:ext uri="{FF2B5EF4-FFF2-40B4-BE49-F238E27FC236}">
                <a16:creationId xmlns:a16="http://schemas.microsoft.com/office/drawing/2014/main" id="{C14238A1-611E-87D2-D516-42290D26C5B8}"/>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1144693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79042</TotalTime>
  <Words>3929</Words>
  <Application>Microsoft Macintosh PowerPoint</Application>
  <PresentationFormat>On-screen Show (16:9)</PresentationFormat>
  <Paragraphs>361</Paragraphs>
  <Slides>60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Century Schoolbook</vt:lpstr>
      <vt:lpstr>Museo For Dell</vt:lpstr>
      <vt:lpstr>Museo Sans For Dell</vt:lpstr>
      <vt:lpstr>Stencil</vt:lpstr>
      <vt:lpstr>Wingdings</vt:lpstr>
      <vt:lpstr>Office Theme</vt:lpstr>
      <vt:lpstr>PowerPoint Presentation</vt:lpstr>
      <vt:lpstr>PowerPoint Presentation</vt:lpstr>
      <vt:lpstr>PowerPoint Presentation</vt:lpstr>
      <vt:lpstr>Concepts</vt:lpstr>
      <vt:lpstr>PowerPoint Presentation</vt:lpstr>
      <vt:lpstr>Structural Composition</vt:lpstr>
      <vt:lpstr>Do Not do This … …</vt:lpstr>
      <vt:lpstr>PowerPoint Presentation</vt:lpstr>
      <vt:lpstr>Design Patterns</vt:lpstr>
      <vt:lpstr>Microservice Patterns (One Perspective)</vt:lpstr>
      <vt:lpstr>Microservice Pattern Language (One Perspective)</vt:lpstr>
      <vt:lpstr>Microservice Pattern Language (One Perspective)</vt:lpstr>
      <vt:lpstr>PowerPoint Presentation</vt:lpstr>
      <vt:lpstr>12 Factor Applications</vt:lpstr>
      <vt:lpstr>Dependencies</vt:lpstr>
      <vt:lpstr>III. Configurations</vt:lpstr>
      <vt:lpstr>IV. Backing Services</vt:lpstr>
      <vt:lpstr>Structural Composition</vt:lpstr>
      <vt:lpstr>Dependency Injection</vt:lpstr>
      <vt:lpstr>Service Factory</vt:lpstr>
      <vt:lpstr>Service Locator</vt:lpstr>
      <vt:lpstr>PowerPoint Presentation</vt:lpstr>
      <vt:lpstr>Concepts</vt:lpstr>
      <vt:lpstr>In Code: Composition and Asynchronous Method Invocation</vt:lpstr>
      <vt:lpstr>In Code: Service Orchestration/Composition</vt:lpstr>
      <vt:lpstr>Service Orchestration</vt:lpstr>
      <vt:lpstr>Choreography</vt:lpstr>
      <vt:lpstr>State Machine</vt:lpstr>
      <vt:lpstr>PowerPoint Presentation</vt:lpstr>
      <vt:lpstr>PowerPoint Presentation</vt:lpstr>
      <vt:lpstr>Cloud Concepts – One Perspective</vt:lpstr>
      <vt:lpstr>Database-as-a-Service</vt:lpstr>
      <vt:lpstr>Overview (I) (https://en.wikipedia.org/wiki/NoSQL)</vt:lpstr>
      <vt:lpstr>Overview (I) (https://en.wikipedia.org/wiki/NoSQL)</vt:lpstr>
      <vt:lpstr>Simplistic Classification (https://medium.com/swlh/4-types-of-nosql-databases-d88ad21f7d3b)</vt:lpstr>
      <vt:lpstr>One Taxonomy</vt:lpstr>
      <vt:lpstr>Core Transaction Concept is ACID Properties</vt:lpstr>
      <vt:lpstr>ACID Properties (httpwww.tutorialspoint.com/dbms/dbms_transaction.htm)</vt:lpstr>
      <vt:lpstr>Serializability</vt:lpstr>
      <vt:lpstr>CAP Theorem</vt:lpstr>
      <vt:lpstr>Consistency Models</vt:lpstr>
      <vt:lpstr>BASE</vt:lpstr>
      <vt:lpstr>Eventual Consistency</vt:lpstr>
      <vt:lpstr>ACID – BASE (Simplistic Comparison)</vt:lpstr>
      <vt:lpstr>Approaches to Scalability</vt:lpstr>
      <vt:lpstr>Disk Architecture for Scale-Out</vt:lpstr>
      <vt:lpstr>Shared Nothing, Scale-Out</vt:lpstr>
      <vt:lpstr>PowerPoint Presentation</vt:lpstr>
      <vt:lpstr>PowerPoint Presentation</vt:lpstr>
      <vt:lpstr>DynamoDB Data Model</vt:lpstr>
      <vt:lpstr>DynamoDB</vt:lpstr>
      <vt:lpstr>DynamoDB Hashing</vt:lpstr>
      <vt:lpstr>DynamoDB</vt:lpstr>
      <vt:lpstr>DynamoDB</vt:lpstr>
      <vt:lpstr>DynamoDB</vt:lpstr>
      <vt:lpstr>DynamoDB</vt:lpstr>
      <vt:lpstr>PowerPoint Presentation</vt:lpstr>
      <vt:lpstr>DynamoDB and Documents</vt:lpstr>
      <vt:lpstr>PowerPoint Presentation</vt:lpstr>
      <vt:lpstr>DynamoDB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601</cp:revision>
  <cp:lastPrinted>2022-09-14T18:24:03Z</cp:lastPrinted>
  <dcterms:created xsi:type="dcterms:W3CDTF">2010-04-12T23:12:02Z</dcterms:created>
  <dcterms:modified xsi:type="dcterms:W3CDTF">2023-11-16T20:46:37Z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